
<file path=[Content_Types].xml><?xml version="1.0" encoding="utf-8"?>
<Types xmlns="http://schemas.openxmlformats.org/package/2006/content-types">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25" y="163"/>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2000" b="0" i="0">
                <a:solidFill>
                  <a:schemeClr val="tx1"/>
                </a:solidFill>
                <a:latin typeface="BIZ UDGothic"/>
                <a:cs typeface="BIZ UDGothic"/>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3/14/2024</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Yu Gothic"/>
                <a:cs typeface="Yu Gothic"/>
              </a:defRPr>
            </a:lvl1pPr>
          </a:lstStyle>
          <a:p>
            <a:pPr marL="38100">
              <a:lnSpc>
                <a:spcPts val="1395"/>
              </a:lnSpc>
            </a:pPr>
            <a:fld id="{81D60167-4931-47E6-BA6A-407CBD079E47}" type="slidenum">
              <a:rPr spc="-50" dirty="0"/>
              <a:t>‹#›</a:t>
            </a:fld>
            <a:endParaRPr spc="-5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2192000" cy="120650"/>
          </a:xfrm>
          <a:custGeom>
            <a:avLst/>
            <a:gdLst/>
            <a:ahLst/>
            <a:cxnLst/>
            <a:rect l="l" t="t" r="r" b="b"/>
            <a:pathLst>
              <a:path w="12192000" h="120650">
                <a:moveTo>
                  <a:pt x="0" y="120396"/>
                </a:moveTo>
                <a:lnTo>
                  <a:pt x="12192000" y="120396"/>
                </a:lnTo>
                <a:lnTo>
                  <a:pt x="12192000" y="0"/>
                </a:lnTo>
                <a:lnTo>
                  <a:pt x="0" y="0"/>
                </a:lnTo>
                <a:lnTo>
                  <a:pt x="0" y="120396"/>
                </a:lnTo>
                <a:close/>
              </a:path>
            </a:pathLst>
          </a:custGeom>
          <a:solidFill>
            <a:srgbClr val="1CACE3"/>
          </a:solidFill>
        </p:spPr>
        <p:txBody>
          <a:bodyPr wrap="square" lIns="0" tIns="0" rIns="0" bIns="0" rtlCol="0"/>
          <a:lstStyle/>
          <a:p>
            <a:endParaRPr/>
          </a:p>
        </p:txBody>
      </p:sp>
      <p:sp>
        <p:nvSpPr>
          <p:cNvPr id="17" name="bg object 17"/>
          <p:cNvSpPr/>
          <p:nvPr/>
        </p:nvSpPr>
        <p:spPr>
          <a:xfrm>
            <a:off x="0" y="6737604"/>
            <a:ext cx="12192000" cy="120650"/>
          </a:xfrm>
          <a:custGeom>
            <a:avLst/>
            <a:gdLst/>
            <a:ahLst/>
            <a:cxnLst/>
            <a:rect l="l" t="t" r="r" b="b"/>
            <a:pathLst>
              <a:path w="12192000" h="120650">
                <a:moveTo>
                  <a:pt x="12192000" y="0"/>
                </a:moveTo>
                <a:lnTo>
                  <a:pt x="0" y="0"/>
                </a:lnTo>
                <a:lnTo>
                  <a:pt x="0" y="120393"/>
                </a:lnTo>
                <a:lnTo>
                  <a:pt x="12192000" y="120393"/>
                </a:lnTo>
                <a:lnTo>
                  <a:pt x="12192000" y="0"/>
                </a:lnTo>
                <a:close/>
              </a:path>
            </a:pathLst>
          </a:custGeom>
          <a:solidFill>
            <a:srgbClr val="1CACE3"/>
          </a:solidFill>
        </p:spPr>
        <p:txBody>
          <a:bodyPr wrap="square" lIns="0" tIns="0" rIns="0" bIns="0" rtlCol="0"/>
          <a:lstStyle/>
          <a:p>
            <a:endParaRPr/>
          </a:p>
        </p:txBody>
      </p:sp>
      <p:sp>
        <p:nvSpPr>
          <p:cNvPr id="18" name="bg object 18"/>
          <p:cNvSpPr/>
          <p:nvPr/>
        </p:nvSpPr>
        <p:spPr>
          <a:xfrm>
            <a:off x="0" y="120395"/>
            <a:ext cx="12181840" cy="429895"/>
          </a:xfrm>
          <a:custGeom>
            <a:avLst/>
            <a:gdLst/>
            <a:ahLst/>
            <a:cxnLst/>
            <a:rect l="l" t="t" r="r" b="b"/>
            <a:pathLst>
              <a:path w="12181840" h="429895">
                <a:moveTo>
                  <a:pt x="12181332" y="0"/>
                </a:moveTo>
                <a:lnTo>
                  <a:pt x="0" y="0"/>
                </a:lnTo>
                <a:lnTo>
                  <a:pt x="0" y="429767"/>
                </a:lnTo>
                <a:lnTo>
                  <a:pt x="12181332" y="429767"/>
                </a:lnTo>
                <a:lnTo>
                  <a:pt x="12181332" y="0"/>
                </a:lnTo>
                <a:close/>
              </a:path>
            </a:pathLst>
          </a:custGeom>
          <a:solidFill>
            <a:srgbClr val="D2EEF9"/>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000" b="0" i="0">
                <a:solidFill>
                  <a:schemeClr val="tx1"/>
                </a:solidFill>
                <a:latin typeface="BIZ UDGothic"/>
                <a:cs typeface="BIZ UDGothic"/>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3/14/2024</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Yu Gothic"/>
                <a:cs typeface="Yu Gothic"/>
              </a:defRPr>
            </a:lvl1pPr>
          </a:lstStyle>
          <a:p>
            <a:pPr marL="38100">
              <a:lnSpc>
                <a:spcPts val="1395"/>
              </a:lnSpc>
            </a:pPr>
            <a:fld id="{81D60167-4931-47E6-BA6A-407CBD079E47}" type="slidenum">
              <a:rPr spc="-50" dirty="0"/>
              <a:t>‹#›</a:t>
            </a:fld>
            <a:endParaRPr spc="-5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0" i="0">
                <a:solidFill>
                  <a:schemeClr val="tx1"/>
                </a:solidFill>
                <a:latin typeface="BIZ UDGothic"/>
                <a:cs typeface="BIZ UDGothic"/>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3/14/2024</a:t>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Yu Gothic"/>
                <a:cs typeface="Yu Gothic"/>
              </a:defRPr>
            </a:lvl1pPr>
          </a:lstStyle>
          <a:p>
            <a:pPr marL="38100">
              <a:lnSpc>
                <a:spcPts val="1395"/>
              </a:lnSpc>
            </a:pPr>
            <a:fld id="{81D60167-4931-47E6-BA6A-407CBD079E47}" type="slidenum">
              <a:rPr spc="-50" dirty="0"/>
              <a:t>‹#›</a:t>
            </a:fld>
            <a:endParaRPr spc="-5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0" i="0">
                <a:solidFill>
                  <a:schemeClr val="tx1"/>
                </a:solidFill>
                <a:latin typeface="BIZ UDGothic"/>
                <a:cs typeface="BIZ UDGothic"/>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3/14/2024</a:t>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Yu Gothic"/>
                <a:cs typeface="Yu Gothic"/>
              </a:defRPr>
            </a:lvl1pPr>
          </a:lstStyle>
          <a:p>
            <a:pPr marL="38100">
              <a:lnSpc>
                <a:spcPts val="1395"/>
              </a:lnSpc>
            </a:pPr>
            <a:fld id="{81D60167-4931-47E6-BA6A-407CBD079E47}" type="slidenum">
              <a:rPr spc="-50" dirty="0"/>
              <a:t>‹#›</a:t>
            </a:fld>
            <a:endParaRPr spc="-5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2192000" cy="129539"/>
          </a:xfrm>
          <a:custGeom>
            <a:avLst/>
            <a:gdLst/>
            <a:ahLst/>
            <a:cxnLst/>
            <a:rect l="l" t="t" r="r" b="b"/>
            <a:pathLst>
              <a:path w="12192000" h="129539">
                <a:moveTo>
                  <a:pt x="0" y="129540"/>
                </a:moveTo>
                <a:lnTo>
                  <a:pt x="12192000" y="129540"/>
                </a:lnTo>
                <a:lnTo>
                  <a:pt x="12192000" y="0"/>
                </a:lnTo>
                <a:lnTo>
                  <a:pt x="0" y="0"/>
                </a:lnTo>
                <a:lnTo>
                  <a:pt x="0" y="129540"/>
                </a:lnTo>
                <a:close/>
              </a:path>
            </a:pathLst>
          </a:custGeom>
          <a:solidFill>
            <a:srgbClr val="1CACE3"/>
          </a:solidFill>
        </p:spPr>
        <p:txBody>
          <a:bodyPr wrap="square" lIns="0" tIns="0" rIns="0" bIns="0" rtlCol="0"/>
          <a:lstStyle/>
          <a:p>
            <a:endParaRPr/>
          </a:p>
        </p:txBody>
      </p:sp>
      <p:sp>
        <p:nvSpPr>
          <p:cNvPr id="17" name="bg object 17"/>
          <p:cNvSpPr/>
          <p:nvPr/>
        </p:nvSpPr>
        <p:spPr>
          <a:xfrm>
            <a:off x="0" y="6737604"/>
            <a:ext cx="12192000" cy="120650"/>
          </a:xfrm>
          <a:custGeom>
            <a:avLst/>
            <a:gdLst/>
            <a:ahLst/>
            <a:cxnLst/>
            <a:rect l="l" t="t" r="r" b="b"/>
            <a:pathLst>
              <a:path w="12192000" h="120650">
                <a:moveTo>
                  <a:pt x="12192000" y="0"/>
                </a:moveTo>
                <a:lnTo>
                  <a:pt x="0" y="0"/>
                </a:lnTo>
                <a:lnTo>
                  <a:pt x="0" y="120393"/>
                </a:lnTo>
                <a:lnTo>
                  <a:pt x="12192000" y="120393"/>
                </a:lnTo>
                <a:lnTo>
                  <a:pt x="12192000" y="0"/>
                </a:lnTo>
                <a:close/>
              </a:path>
            </a:pathLst>
          </a:custGeom>
          <a:solidFill>
            <a:srgbClr val="1CACE3"/>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3/14/2024</a:t>
            </a:fld>
            <a:endParaRPr lang="en-US"/>
          </a:p>
        </p:txBody>
      </p:sp>
      <p:sp>
        <p:nvSpPr>
          <p:cNvPr id="4" name="Holder 4"/>
          <p:cNvSpPr>
            <a:spLocks noGrp="1"/>
          </p:cNvSpPr>
          <p:nvPr>
            <p:ph type="sldNum" sz="quarter" idx="7"/>
          </p:nvPr>
        </p:nvSpPr>
        <p:spPr/>
        <p:txBody>
          <a:bodyPr lIns="0" tIns="0" rIns="0" bIns="0"/>
          <a:lstStyle>
            <a:lvl1pPr>
              <a:defRPr sz="1200" b="0" i="0">
                <a:solidFill>
                  <a:srgbClr val="888888"/>
                </a:solidFill>
                <a:latin typeface="Yu Gothic"/>
                <a:cs typeface="Yu Gothic"/>
              </a:defRPr>
            </a:lvl1pPr>
          </a:lstStyle>
          <a:p>
            <a:pPr marL="38100">
              <a:lnSpc>
                <a:spcPts val="1395"/>
              </a:lnSpc>
            </a:pPr>
            <a:fld id="{81D60167-4931-47E6-BA6A-407CBD079E47}" type="slidenum">
              <a:rPr spc="-50" dirty="0"/>
              <a:t>‹#›</a:t>
            </a:fld>
            <a:endParaRPr spc="-5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38759" y="164033"/>
            <a:ext cx="4096385" cy="331470"/>
          </a:xfrm>
          <a:prstGeom prst="rect">
            <a:avLst/>
          </a:prstGeom>
        </p:spPr>
        <p:txBody>
          <a:bodyPr wrap="square" lIns="0" tIns="0" rIns="0" bIns="0">
            <a:spAutoFit/>
          </a:bodyPr>
          <a:lstStyle>
            <a:lvl1pPr>
              <a:defRPr sz="2000" b="0" i="0">
                <a:solidFill>
                  <a:schemeClr val="tx1"/>
                </a:solidFill>
                <a:latin typeface="BIZ UDGothic"/>
                <a:cs typeface="BIZ UDGothic"/>
              </a:defRPr>
            </a:lvl1pPr>
          </a:lstStyle>
          <a:p>
            <a:endParaRPr/>
          </a:p>
        </p:txBody>
      </p:sp>
      <p:sp>
        <p:nvSpPr>
          <p:cNvPr id="3" name="Holder 3"/>
          <p:cNvSpPr>
            <a:spLocks noGrp="1"/>
          </p:cNvSpPr>
          <p:nvPr>
            <p:ph type="body" idx="1"/>
          </p:nvPr>
        </p:nvSpPr>
        <p:spPr>
          <a:xfrm>
            <a:off x="373456" y="1194308"/>
            <a:ext cx="11222990" cy="422529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3/14/2024</a:t>
            </a:fld>
            <a:endParaRPr lang="en-US"/>
          </a:p>
        </p:txBody>
      </p:sp>
      <p:sp>
        <p:nvSpPr>
          <p:cNvPr id="6" name="Holder 6"/>
          <p:cNvSpPr>
            <a:spLocks noGrp="1"/>
          </p:cNvSpPr>
          <p:nvPr>
            <p:ph type="sldNum" sz="quarter" idx="7"/>
          </p:nvPr>
        </p:nvSpPr>
        <p:spPr>
          <a:xfrm>
            <a:off x="11977116" y="6526801"/>
            <a:ext cx="173990" cy="193675"/>
          </a:xfrm>
          <a:prstGeom prst="rect">
            <a:avLst/>
          </a:prstGeom>
        </p:spPr>
        <p:txBody>
          <a:bodyPr wrap="square" lIns="0" tIns="0" rIns="0" bIns="0">
            <a:spAutoFit/>
          </a:bodyPr>
          <a:lstStyle>
            <a:lvl1pPr>
              <a:defRPr sz="1200" b="0" i="0">
                <a:solidFill>
                  <a:srgbClr val="888888"/>
                </a:solidFill>
                <a:latin typeface="Yu Gothic"/>
                <a:cs typeface="Yu Gothic"/>
              </a:defRPr>
            </a:lvl1pPr>
          </a:lstStyle>
          <a:p>
            <a:pPr marL="38100">
              <a:lnSpc>
                <a:spcPts val="1395"/>
              </a:lnSpc>
            </a:pPr>
            <a:fld id="{81D60167-4931-47E6-BA6A-407CBD079E47}" type="slidenum">
              <a:rPr spc="-50" dirty="0"/>
              <a:t>‹#›</a:t>
            </a:fld>
            <a:endParaRPr spc="-5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5.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8286"/>
            <a:ext cx="12192000" cy="6840220"/>
          </a:xfrm>
          <a:custGeom>
            <a:avLst/>
            <a:gdLst/>
            <a:ahLst/>
            <a:cxnLst/>
            <a:rect l="l" t="t" r="r" b="b"/>
            <a:pathLst>
              <a:path w="12192000" h="6840220">
                <a:moveTo>
                  <a:pt x="12192000" y="0"/>
                </a:moveTo>
                <a:lnTo>
                  <a:pt x="0" y="0"/>
                </a:lnTo>
                <a:lnTo>
                  <a:pt x="0" y="6839710"/>
                </a:lnTo>
                <a:lnTo>
                  <a:pt x="12192000" y="6839710"/>
                </a:lnTo>
                <a:lnTo>
                  <a:pt x="12192000" y="0"/>
                </a:lnTo>
                <a:close/>
              </a:path>
            </a:pathLst>
          </a:custGeom>
          <a:solidFill>
            <a:srgbClr val="66CCFF"/>
          </a:solidFill>
        </p:spPr>
        <p:txBody>
          <a:bodyPr wrap="square" lIns="0" tIns="0" rIns="0" bIns="0" rtlCol="0"/>
          <a:lstStyle/>
          <a:p>
            <a:endParaRPr/>
          </a:p>
        </p:txBody>
      </p:sp>
      <p:sp>
        <p:nvSpPr>
          <p:cNvPr id="3" name="object 3"/>
          <p:cNvSpPr txBox="1"/>
          <p:nvPr/>
        </p:nvSpPr>
        <p:spPr>
          <a:xfrm>
            <a:off x="924560" y="1501139"/>
            <a:ext cx="10626725" cy="2955937"/>
          </a:xfrm>
          <a:prstGeom prst="rect">
            <a:avLst/>
          </a:prstGeom>
          <a:ln w="25400">
            <a:solidFill>
              <a:srgbClr val="FFFFFF"/>
            </a:solidFill>
          </a:ln>
        </p:spPr>
        <p:txBody>
          <a:bodyPr vert="horz" wrap="square" lIns="0" tIns="524510" rIns="0" bIns="0" rtlCol="0">
            <a:spAutoFit/>
          </a:bodyPr>
          <a:lstStyle/>
          <a:p>
            <a:pPr>
              <a:lnSpc>
                <a:spcPct val="100000"/>
              </a:lnSpc>
              <a:spcBef>
                <a:spcPts val="4130"/>
              </a:spcBef>
            </a:pPr>
            <a:endParaRPr sz="4400" dirty="0">
              <a:latin typeface="Times New Roman"/>
              <a:cs typeface="Times New Roman"/>
            </a:endParaRPr>
          </a:p>
          <a:p>
            <a:pPr marR="271145" algn="ctr">
              <a:lnSpc>
                <a:spcPct val="100000"/>
              </a:lnSpc>
            </a:pPr>
            <a:r>
              <a:rPr sz="4400" b="1" spc="-20" dirty="0">
                <a:latin typeface="BIZ UDGothic"/>
                <a:cs typeface="BIZ UDGothic"/>
              </a:rPr>
              <a:t>子ども・子育て支援事業計画の概要</a:t>
            </a:r>
            <a:endParaRPr sz="4400" dirty="0">
              <a:latin typeface="BIZ UDGothic"/>
              <a:cs typeface="BIZ UDGothic"/>
            </a:endParaRPr>
          </a:p>
          <a:p>
            <a:pPr>
              <a:lnSpc>
                <a:spcPct val="100000"/>
              </a:lnSpc>
              <a:spcBef>
                <a:spcPts val="175"/>
              </a:spcBef>
            </a:pPr>
            <a:endParaRPr sz="4400" dirty="0">
              <a:latin typeface="BIZ UDGothic"/>
              <a:cs typeface="BIZ UDGothic"/>
            </a:endParaRPr>
          </a:p>
          <a:p>
            <a:pPr marR="275590" algn="ctr">
              <a:lnSpc>
                <a:spcPct val="100000"/>
              </a:lnSpc>
              <a:spcBef>
                <a:spcPts val="5"/>
              </a:spcBef>
            </a:pPr>
            <a:endParaRPr sz="2400" dirty="0">
              <a:latin typeface="BIZ UDGothic"/>
              <a:cs typeface="BIZ UDGothic"/>
            </a:endParaRPr>
          </a:p>
        </p:txBody>
      </p:sp>
      <p:sp>
        <p:nvSpPr>
          <p:cNvPr id="4" name="object 4"/>
          <p:cNvSpPr/>
          <p:nvPr/>
        </p:nvSpPr>
        <p:spPr>
          <a:xfrm>
            <a:off x="861060" y="1437639"/>
            <a:ext cx="10753725" cy="3550920"/>
          </a:xfrm>
          <a:custGeom>
            <a:avLst/>
            <a:gdLst/>
            <a:ahLst/>
            <a:cxnLst/>
            <a:rect l="l" t="t" r="r" b="b"/>
            <a:pathLst>
              <a:path w="10753725" h="3550920">
                <a:moveTo>
                  <a:pt x="10753344" y="0"/>
                </a:moveTo>
                <a:lnTo>
                  <a:pt x="0" y="0"/>
                </a:lnTo>
                <a:lnTo>
                  <a:pt x="0" y="25400"/>
                </a:lnTo>
                <a:lnTo>
                  <a:pt x="0" y="3525520"/>
                </a:lnTo>
                <a:lnTo>
                  <a:pt x="0" y="3550920"/>
                </a:lnTo>
                <a:lnTo>
                  <a:pt x="10753344" y="3550920"/>
                </a:lnTo>
                <a:lnTo>
                  <a:pt x="10753344" y="3525520"/>
                </a:lnTo>
                <a:lnTo>
                  <a:pt x="25400" y="3525520"/>
                </a:lnTo>
                <a:lnTo>
                  <a:pt x="25400" y="25400"/>
                </a:lnTo>
                <a:lnTo>
                  <a:pt x="10727944" y="25400"/>
                </a:lnTo>
                <a:lnTo>
                  <a:pt x="10727944" y="3525012"/>
                </a:lnTo>
                <a:lnTo>
                  <a:pt x="10753344" y="3525012"/>
                </a:lnTo>
                <a:lnTo>
                  <a:pt x="10753344" y="25400"/>
                </a:lnTo>
                <a:lnTo>
                  <a:pt x="10753344" y="24892"/>
                </a:lnTo>
                <a:lnTo>
                  <a:pt x="10753344" y="0"/>
                </a:lnTo>
                <a:close/>
              </a:path>
            </a:pathLst>
          </a:custGeom>
          <a:solidFill>
            <a:srgbClr val="FFFFFF"/>
          </a:solidFill>
        </p:spPr>
        <p:txBody>
          <a:bodyPr wrap="square" lIns="0" tIns="0" rIns="0" bIns="0" rtlCol="0"/>
          <a:lstStyle/>
          <a:p>
            <a:endParaRPr/>
          </a:p>
        </p:txBody>
      </p:sp>
      <p:sp>
        <p:nvSpPr>
          <p:cNvPr id="5" name="テキスト ボックス 4">
            <a:extLst>
              <a:ext uri="{FF2B5EF4-FFF2-40B4-BE49-F238E27FC236}">
                <a16:creationId xmlns:a16="http://schemas.microsoft.com/office/drawing/2014/main" id="{89BD511D-0245-4BEF-B509-BE29EE82CBE3}"/>
              </a:ext>
            </a:extLst>
          </p:cNvPr>
          <p:cNvSpPr txBox="1"/>
          <p:nvPr/>
        </p:nvSpPr>
        <p:spPr>
          <a:xfrm>
            <a:off x="10439400" y="304800"/>
            <a:ext cx="1175385" cy="369332"/>
          </a:xfrm>
          <a:prstGeom prst="rect">
            <a:avLst/>
          </a:prstGeom>
          <a:noFill/>
          <a:ln w="15875">
            <a:solidFill>
              <a:schemeClr val="tx1"/>
            </a:solidFill>
          </a:ln>
        </p:spPr>
        <p:txBody>
          <a:bodyPr wrap="square" rtlCol="0">
            <a:spAutoFit/>
          </a:bodyPr>
          <a:lstStyle/>
          <a:p>
            <a:r>
              <a:rPr kumimoji="1" lang="ja-JP" altLang="en-US" dirty="0"/>
              <a:t>資料③</a:t>
            </a:r>
            <a:r>
              <a:rPr kumimoji="1" lang="en-US" altLang="ja-JP" dirty="0"/>
              <a:t>-1</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581685" y="4291710"/>
          <a:ext cx="10801350" cy="1050288"/>
        </p:xfrm>
        <a:graphic>
          <a:graphicData uri="http://schemas.openxmlformats.org/drawingml/2006/table">
            <a:tbl>
              <a:tblPr firstRow="1" bandRow="1">
                <a:tableStyleId>{2D5ABB26-0587-4C30-8999-92F81FD0307C}</a:tableStyleId>
              </a:tblPr>
              <a:tblGrid>
                <a:gridCol w="5400675">
                  <a:extLst>
                    <a:ext uri="{9D8B030D-6E8A-4147-A177-3AD203B41FA5}">
                      <a16:colId xmlns:a16="http://schemas.microsoft.com/office/drawing/2014/main" val="20000"/>
                    </a:ext>
                  </a:extLst>
                </a:gridCol>
                <a:gridCol w="5400675">
                  <a:extLst>
                    <a:ext uri="{9D8B030D-6E8A-4147-A177-3AD203B41FA5}">
                      <a16:colId xmlns:a16="http://schemas.microsoft.com/office/drawing/2014/main" val="20001"/>
                    </a:ext>
                  </a:extLst>
                </a:gridCol>
              </a:tblGrid>
              <a:tr h="273685">
                <a:tc gridSpan="2">
                  <a:txBody>
                    <a:bodyPr/>
                    <a:lstStyle/>
                    <a:p>
                      <a:pPr marL="1270" algn="ctr">
                        <a:lnSpc>
                          <a:spcPct val="100000"/>
                        </a:lnSpc>
                        <a:spcBef>
                          <a:spcPts val="260"/>
                        </a:spcBef>
                      </a:pPr>
                      <a:r>
                        <a:rPr sz="1200" b="1" spc="-10" dirty="0">
                          <a:solidFill>
                            <a:srgbClr val="585858"/>
                          </a:solidFill>
                          <a:latin typeface="UD Digi Kyokasho NK-B"/>
                          <a:cs typeface="UD Digi Kyokasho NK-B"/>
                        </a:rPr>
                        <a:t>必須記載事項（計画に必ず盛り込む内容</a:t>
                      </a:r>
                      <a:r>
                        <a:rPr sz="1200" b="1" spc="-50" dirty="0">
                          <a:solidFill>
                            <a:srgbClr val="585858"/>
                          </a:solidFill>
                          <a:latin typeface="UD Digi Kyokasho NK-B"/>
                          <a:cs typeface="UD Digi Kyokasho NK-B"/>
                        </a:rPr>
                        <a:t>）</a:t>
                      </a:r>
                      <a:endParaRPr sz="1200">
                        <a:latin typeface="UD Digi Kyokasho NK-B"/>
                        <a:cs typeface="UD Digi Kyokasho NK-B"/>
                      </a:endParaRPr>
                    </a:p>
                  </a:txBody>
                  <a:tcPr marL="0" marR="0" marT="33020" marB="0">
                    <a:lnT w="12700">
                      <a:solidFill>
                        <a:srgbClr val="7E7E7E"/>
                      </a:solidFill>
                      <a:prstDash val="solid"/>
                    </a:lnT>
                    <a:lnB w="12700">
                      <a:solidFill>
                        <a:srgbClr val="7E7E7E"/>
                      </a:solidFill>
                      <a:prstDash val="solid"/>
                    </a:lnB>
                    <a:solidFill>
                      <a:srgbClr val="F1F1F1"/>
                    </a:solidFill>
                  </a:tcPr>
                </a:tc>
                <a:tc hMerge="1">
                  <a:txBody>
                    <a:bodyPr/>
                    <a:lstStyle/>
                    <a:p>
                      <a:endParaRPr/>
                    </a:p>
                  </a:txBody>
                  <a:tcPr marL="0" marR="0" marT="0" marB="0"/>
                </a:tc>
                <a:extLst>
                  <a:ext uri="{0D108BD9-81ED-4DB2-BD59-A6C34878D82A}">
                    <a16:rowId xmlns:a16="http://schemas.microsoft.com/office/drawing/2014/main" val="10000"/>
                  </a:ext>
                </a:extLst>
              </a:tr>
              <a:tr h="259079">
                <a:tc>
                  <a:txBody>
                    <a:bodyPr/>
                    <a:lstStyle/>
                    <a:p>
                      <a:pPr marL="91440">
                        <a:lnSpc>
                          <a:spcPct val="100000"/>
                        </a:lnSpc>
                        <a:spcBef>
                          <a:spcPts val="275"/>
                        </a:spcBef>
                      </a:pPr>
                      <a:r>
                        <a:rPr sz="1100" b="1" spc="-5" dirty="0">
                          <a:solidFill>
                            <a:srgbClr val="585858"/>
                          </a:solidFill>
                          <a:latin typeface="UD Digi Kyokasho NK-B"/>
                          <a:cs typeface="UD Digi Kyokasho NK-B"/>
                        </a:rPr>
                        <a:t>① 教育・保育提供区域の設定</a:t>
                      </a:r>
                      <a:endParaRPr sz="1100">
                        <a:latin typeface="UD Digi Kyokasho NK-B"/>
                        <a:cs typeface="UD Digi Kyokasho NK-B"/>
                      </a:endParaRPr>
                    </a:p>
                  </a:txBody>
                  <a:tcPr marL="0" marR="0" marT="34925" marB="0">
                    <a:lnR w="12700">
                      <a:solidFill>
                        <a:srgbClr val="7E7E7E"/>
                      </a:solidFill>
                      <a:prstDash val="sysDot"/>
                    </a:lnR>
                    <a:lnT w="12700">
                      <a:solidFill>
                        <a:srgbClr val="7E7E7E"/>
                      </a:solidFill>
                      <a:prstDash val="solid"/>
                    </a:lnT>
                    <a:lnB w="12700">
                      <a:solidFill>
                        <a:srgbClr val="7E7E7E"/>
                      </a:solidFill>
                      <a:prstDash val="sysDot"/>
                    </a:lnB>
                  </a:tcPr>
                </a:tc>
                <a:tc>
                  <a:txBody>
                    <a:bodyPr/>
                    <a:lstStyle/>
                    <a:p>
                      <a:pPr marL="92075">
                        <a:lnSpc>
                          <a:spcPct val="100000"/>
                        </a:lnSpc>
                        <a:spcBef>
                          <a:spcPts val="275"/>
                        </a:spcBef>
                      </a:pPr>
                      <a:r>
                        <a:rPr sz="1100" b="1" spc="-15" dirty="0">
                          <a:solidFill>
                            <a:srgbClr val="585858"/>
                          </a:solidFill>
                          <a:latin typeface="UD Digi Kyokasho NK-B"/>
                          <a:cs typeface="UD Digi Kyokasho NK-B"/>
                        </a:rPr>
                        <a:t>② 各年度における教育・保育の量の見込み</a:t>
                      </a:r>
                      <a:endParaRPr sz="1100">
                        <a:latin typeface="UD Digi Kyokasho NK-B"/>
                        <a:cs typeface="UD Digi Kyokasho NK-B"/>
                      </a:endParaRPr>
                    </a:p>
                  </a:txBody>
                  <a:tcPr marL="0" marR="0" marT="34925" marB="0">
                    <a:lnL w="12700">
                      <a:solidFill>
                        <a:srgbClr val="7E7E7E"/>
                      </a:solidFill>
                      <a:prstDash val="sysDot"/>
                    </a:lnL>
                    <a:lnT w="12700">
                      <a:solidFill>
                        <a:srgbClr val="7E7E7E"/>
                      </a:solidFill>
                      <a:prstDash val="solid"/>
                    </a:lnT>
                    <a:lnB w="12700">
                      <a:solidFill>
                        <a:srgbClr val="7E7E7E"/>
                      </a:solidFill>
                      <a:prstDash val="sysDot"/>
                    </a:lnB>
                  </a:tcPr>
                </a:tc>
                <a:extLst>
                  <a:ext uri="{0D108BD9-81ED-4DB2-BD59-A6C34878D82A}">
                    <a16:rowId xmlns:a16="http://schemas.microsoft.com/office/drawing/2014/main" val="10001"/>
                  </a:ext>
                </a:extLst>
              </a:tr>
              <a:tr h="259079">
                <a:tc>
                  <a:txBody>
                    <a:bodyPr/>
                    <a:lstStyle/>
                    <a:p>
                      <a:pPr marL="91440">
                        <a:lnSpc>
                          <a:spcPct val="100000"/>
                        </a:lnSpc>
                        <a:spcBef>
                          <a:spcPts val="275"/>
                        </a:spcBef>
                      </a:pPr>
                      <a:r>
                        <a:rPr sz="1100" b="1" spc="-20" dirty="0">
                          <a:solidFill>
                            <a:srgbClr val="585858"/>
                          </a:solidFill>
                          <a:latin typeface="UD Digi Kyokasho NK-B"/>
                          <a:cs typeface="UD Digi Kyokasho NK-B"/>
                        </a:rPr>
                        <a:t>③ 教育・保育の提供体制の確保の内容及びその実施時期</a:t>
                      </a:r>
                      <a:endParaRPr sz="1100">
                        <a:latin typeface="UD Digi Kyokasho NK-B"/>
                        <a:cs typeface="UD Digi Kyokasho NK-B"/>
                      </a:endParaRPr>
                    </a:p>
                  </a:txBody>
                  <a:tcPr marL="0" marR="0" marT="34925" marB="0">
                    <a:lnR w="12700">
                      <a:solidFill>
                        <a:srgbClr val="7E7E7E"/>
                      </a:solidFill>
                      <a:prstDash val="sysDot"/>
                    </a:lnR>
                    <a:lnT w="12700">
                      <a:solidFill>
                        <a:srgbClr val="7E7E7E"/>
                      </a:solidFill>
                      <a:prstDash val="sysDot"/>
                    </a:lnT>
                    <a:lnB w="12700">
                      <a:solidFill>
                        <a:srgbClr val="7E7E7E"/>
                      </a:solidFill>
                      <a:prstDash val="sysDot"/>
                    </a:lnB>
                  </a:tcPr>
                </a:tc>
                <a:tc>
                  <a:txBody>
                    <a:bodyPr/>
                    <a:lstStyle/>
                    <a:p>
                      <a:pPr marL="92075">
                        <a:lnSpc>
                          <a:spcPct val="100000"/>
                        </a:lnSpc>
                        <a:spcBef>
                          <a:spcPts val="275"/>
                        </a:spcBef>
                      </a:pPr>
                      <a:r>
                        <a:rPr sz="1100" b="1" spc="-15" dirty="0">
                          <a:solidFill>
                            <a:srgbClr val="585858"/>
                          </a:solidFill>
                          <a:latin typeface="UD Digi Kyokasho NK-B"/>
                          <a:cs typeface="UD Digi Kyokasho NK-B"/>
                        </a:rPr>
                        <a:t>④ 地域子ども・子育て支援事業の量の見込み</a:t>
                      </a:r>
                      <a:endParaRPr sz="1100">
                        <a:latin typeface="UD Digi Kyokasho NK-B"/>
                        <a:cs typeface="UD Digi Kyokasho NK-B"/>
                      </a:endParaRPr>
                    </a:p>
                  </a:txBody>
                  <a:tcPr marL="0" marR="0" marT="34925" marB="0">
                    <a:lnL w="12700">
                      <a:solidFill>
                        <a:srgbClr val="7E7E7E"/>
                      </a:solidFill>
                      <a:prstDash val="sysDot"/>
                    </a:lnL>
                    <a:lnT w="12700">
                      <a:solidFill>
                        <a:srgbClr val="7E7E7E"/>
                      </a:solidFill>
                      <a:prstDash val="sysDot"/>
                    </a:lnT>
                    <a:lnB w="12700">
                      <a:solidFill>
                        <a:srgbClr val="7E7E7E"/>
                      </a:solidFill>
                      <a:prstDash val="sysDot"/>
                    </a:lnB>
                  </a:tcPr>
                </a:tc>
                <a:extLst>
                  <a:ext uri="{0D108BD9-81ED-4DB2-BD59-A6C34878D82A}">
                    <a16:rowId xmlns:a16="http://schemas.microsoft.com/office/drawing/2014/main" val="10002"/>
                  </a:ext>
                </a:extLst>
              </a:tr>
              <a:tr h="258445">
                <a:tc>
                  <a:txBody>
                    <a:bodyPr/>
                    <a:lstStyle/>
                    <a:p>
                      <a:pPr marL="91440">
                        <a:lnSpc>
                          <a:spcPct val="100000"/>
                        </a:lnSpc>
                        <a:spcBef>
                          <a:spcPts val="275"/>
                        </a:spcBef>
                      </a:pPr>
                      <a:r>
                        <a:rPr sz="1100" b="1" spc="-25" dirty="0">
                          <a:solidFill>
                            <a:srgbClr val="585858"/>
                          </a:solidFill>
                          <a:latin typeface="UD Digi Kyokasho NK-B"/>
                          <a:cs typeface="UD Digi Kyokasho NK-B"/>
                        </a:rPr>
                        <a:t>⑤ 地域子ども・子育て支援事業の提供体制の確保の内容及びその実施時期</a:t>
                      </a:r>
                      <a:endParaRPr sz="1100">
                        <a:latin typeface="UD Digi Kyokasho NK-B"/>
                        <a:cs typeface="UD Digi Kyokasho NK-B"/>
                      </a:endParaRPr>
                    </a:p>
                  </a:txBody>
                  <a:tcPr marL="0" marR="0" marT="34925" marB="0">
                    <a:lnR w="12700">
                      <a:solidFill>
                        <a:srgbClr val="7E7E7E"/>
                      </a:solidFill>
                      <a:prstDash val="sysDot"/>
                    </a:lnR>
                    <a:lnT w="12700">
                      <a:solidFill>
                        <a:srgbClr val="7E7E7E"/>
                      </a:solidFill>
                      <a:prstDash val="sysDot"/>
                    </a:lnT>
                    <a:lnB w="12700">
                      <a:solidFill>
                        <a:srgbClr val="7E7E7E"/>
                      </a:solidFill>
                      <a:prstDash val="solid"/>
                    </a:lnB>
                  </a:tcPr>
                </a:tc>
                <a:tc>
                  <a:txBody>
                    <a:bodyPr/>
                    <a:lstStyle/>
                    <a:p>
                      <a:pPr marL="92075">
                        <a:lnSpc>
                          <a:spcPct val="100000"/>
                        </a:lnSpc>
                        <a:spcBef>
                          <a:spcPts val="275"/>
                        </a:spcBef>
                      </a:pPr>
                      <a:r>
                        <a:rPr sz="1100" b="1" spc="-15" dirty="0">
                          <a:solidFill>
                            <a:srgbClr val="585858"/>
                          </a:solidFill>
                          <a:latin typeface="UD Digi Kyokasho NK-B"/>
                          <a:cs typeface="UD Digi Kyokasho NK-B"/>
                        </a:rPr>
                        <a:t>⑥ 教育・保育の一体的な提供に関すること</a:t>
                      </a:r>
                      <a:endParaRPr sz="1100">
                        <a:latin typeface="UD Digi Kyokasho NK-B"/>
                        <a:cs typeface="UD Digi Kyokasho NK-B"/>
                      </a:endParaRPr>
                    </a:p>
                  </a:txBody>
                  <a:tcPr marL="0" marR="0" marT="34925" marB="0">
                    <a:lnL w="12700">
                      <a:solidFill>
                        <a:srgbClr val="7E7E7E"/>
                      </a:solidFill>
                      <a:prstDash val="sysDot"/>
                    </a:lnL>
                    <a:lnT w="12700">
                      <a:solidFill>
                        <a:srgbClr val="7E7E7E"/>
                      </a:solidFill>
                      <a:prstDash val="sysDot"/>
                    </a:lnT>
                    <a:lnB w="12700">
                      <a:solidFill>
                        <a:srgbClr val="7E7E7E"/>
                      </a:solidFill>
                      <a:prstDash val="solid"/>
                    </a:lnB>
                  </a:tcPr>
                </a:tc>
                <a:extLst>
                  <a:ext uri="{0D108BD9-81ED-4DB2-BD59-A6C34878D82A}">
                    <a16:rowId xmlns:a16="http://schemas.microsoft.com/office/drawing/2014/main" val="10003"/>
                  </a:ext>
                </a:extLst>
              </a:tr>
            </a:tbl>
          </a:graphicData>
        </a:graphic>
      </p:graphicFrame>
      <p:graphicFrame>
        <p:nvGraphicFramePr>
          <p:cNvPr id="3" name="object 3"/>
          <p:cNvGraphicFramePr>
            <a:graphicFrameLocks noGrp="1"/>
          </p:cNvGraphicFramePr>
          <p:nvPr/>
        </p:nvGraphicFramePr>
        <p:xfrm>
          <a:off x="581685" y="5642267"/>
          <a:ext cx="10801350" cy="792478"/>
        </p:xfrm>
        <a:graphic>
          <a:graphicData uri="http://schemas.openxmlformats.org/drawingml/2006/table">
            <a:tbl>
              <a:tblPr firstRow="1" bandRow="1">
                <a:tableStyleId>{2D5ABB26-0587-4C30-8999-92F81FD0307C}</a:tableStyleId>
              </a:tblPr>
              <a:tblGrid>
                <a:gridCol w="5400675">
                  <a:extLst>
                    <a:ext uri="{9D8B030D-6E8A-4147-A177-3AD203B41FA5}">
                      <a16:colId xmlns:a16="http://schemas.microsoft.com/office/drawing/2014/main" val="20000"/>
                    </a:ext>
                  </a:extLst>
                </a:gridCol>
                <a:gridCol w="5400675">
                  <a:extLst>
                    <a:ext uri="{9D8B030D-6E8A-4147-A177-3AD203B41FA5}">
                      <a16:colId xmlns:a16="http://schemas.microsoft.com/office/drawing/2014/main" val="20001"/>
                    </a:ext>
                  </a:extLst>
                </a:gridCol>
              </a:tblGrid>
              <a:tr h="274320">
                <a:tc gridSpan="2">
                  <a:txBody>
                    <a:bodyPr/>
                    <a:lstStyle/>
                    <a:p>
                      <a:pPr marL="635" algn="ctr">
                        <a:lnSpc>
                          <a:spcPct val="100000"/>
                        </a:lnSpc>
                        <a:spcBef>
                          <a:spcPts val="260"/>
                        </a:spcBef>
                      </a:pPr>
                      <a:r>
                        <a:rPr sz="1200" b="1" spc="-10" dirty="0">
                          <a:solidFill>
                            <a:srgbClr val="585858"/>
                          </a:solidFill>
                          <a:latin typeface="UD Digi Kyokasho NK-B"/>
                          <a:cs typeface="UD Digi Kyokasho NK-B"/>
                        </a:rPr>
                        <a:t>任意記載事項（記載したほうが良いとされるもの</a:t>
                      </a:r>
                      <a:r>
                        <a:rPr sz="1200" b="1" spc="-50" dirty="0">
                          <a:solidFill>
                            <a:srgbClr val="585858"/>
                          </a:solidFill>
                          <a:latin typeface="UD Digi Kyokasho NK-B"/>
                          <a:cs typeface="UD Digi Kyokasho NK-B"/>
                        </a:rPr>
                        <a:t>）</a:t>
                      </a:r>
                      <a:endParaRPr sz="1200">
                        <a:latin typeface="UD Digi Kyokasho NK-B"/>
                        <a:cs typeface="UD Digi Kyokasho NK-B"/>
                      </a:endParaRPr>
                    </a:p>
                  </a:txBody>
                  <a:tcPr marL="0" marR="0" marT="33020" marB="0">
                    <a:lnT w="12700">
                      <a:solidFill>
                        <a:srgbClr val="7E7E7E"/>
                      </a:solidFill>
                      <a:prstDash val="solid"/>
                    </a:lnT>
                    <a:lnB w="12700">
                      <a:solidFill>
                        <a:srgbClr val="7E7E7E"/>
                      </a:solidFill>
                      <a:prstDash val="solid"/>
                    </a:lnB>
                    <a:solidFill>
                      <a:srgbClr val="F1F1F1"/>
                    </a:solidFill>
                  </a:tcPr>
                </a:tc>
                <a:tc hMerge="1">
                  <a:txBody>
                    <a:bodyPr/>
                    <a:lstStyle/>
                    <a:p>
                      <a:endParaRPr/>
                    </a:p>
                  </a:txBody>
                  <a:tcPr marL="0" marR="0" marT="0" marB="0"/>
                </a:tc>
                <a:extLst>
                  <a:ext uri="{0D108BD9-81ED-4DB2-BD59-A6C34878D82A}">
                    <a16:rowId xmlns:a16="http://schemas.microsoft.com/office/drawing/2014/main" val="10000"/>
                  </a:ext>
                </a:extLst>
              </a:tr>
              <a:tr h="259079">
                <a:tc>
                  <a:txBody>
                    <a:bodyPr/>
                    <a:lstStyle/>
                    <a:p>
                      <a:pPr marL="168910">
                        <a:lnSpc>
                          <a:spcPct val="100000"/>
                        </a:lnSpc>
                        <a:spcBef>
                          <a:spcPts val="280"/>
                        </a:spcBef>
                      </a:pPr>
                      <a:r>
                        <a:rPr sz="1100" b="1" spc="-20" dirty="0">
                          <a:solidFill>
                            <a:srgbClr val="585858"/>
                          </a:solidFill>
                          <a:latin typeface="UD Digi Kyokasho NK-B"/>
                          <a:cs typeface="UD Digi Kyokasho NK-B"/>
                        </a:rPr>
                        <a:t>産後の休業・育児休業後における教育・保育施設等の円滑な利用の確保</a:t>
                      </a:r>
                      <a:endParaRPr sz="1100">
                        <a:latin typeface="UD Digi Kyokasho NK-B"/>
                        <a:cs typeface="UD Digi Kyokasho NK-B"/>
                      </a:endParaRPr>
                    </a:p>
                  </a:txBody>
                  <a:tcPr marL="0" marR="0" marT="35560" marB="0">
                    <a:lnR w="12700">
                      <a:solidFill>
                        <a:srgbClr val="7E7E7E"/>
                      </a:solidFill>
                      <a:prstDash val="sysDot"/>
                    </a:lnR>
                    <a:lnT w="12700">
                      <a:solidFill>
                        <a:srgbClr val="7E7E7E"/>
                      </a:solidFill>
                      <a:prstDash val="solid"/>
                    </a:lnT>
                    <a:lnB w="12700">
                      <a:solidFill>
                        <a:srgbClr val="7E7E7E"/>
                      </a:solidFill>
                      <a:prstDash val="sysDot"/>
                    </a:lnB>
                  </a:tcPr>
                </a:tc>
                <a:tc>
                  <a:txBody>
                    <a:bodyPr/>
                    <a:lstStyle/>
                    <a:p>
                      <a:pPr marL="92075">
                        <a:lnSpc>
                          <a:spcPct val="100000"/>
                        </a:lnSpc>
                        <a:spcBef>
                          <a:spcPts val="280"/>
                        </a:spcBef>
                      </a:pPr>
                      <a:r>
                        <a:rPr sz="1100" b="1" spc="-20" dirty="0">
                          <a:solidFill>
                            <a:srgbClr val="585858"/>
                          </a:solidFill>
                          <a:latin typeface="UD Digi Kyokasho NK-B"/>
                          <a:cs typeface="UD Digi Kyokasho NK-B"/>
                        </a:rPr>
                        <a:t>職業生活と家庭生活との両立に必要な雇用環境の整備に関する施策</a:t>
                      </a:r>
                      <a:endParaRPr sz="1100">
                        <a:latin typeface="UD Digi Kyokasho NK-B"/>
                        <a:cs typeface="UD Digi Kyokasho NK-B"/>
                      </a:endParaRPr>
                    </a:p>
                  </a:txBody>
                  <a:tcPr marL="0" marR="0" marT="35560" marB="0">
                    <a:lnL w="12700">
                      <a:solidFill>
                        <a:srgbClr val="7E7E7E"/>
                      </a:solidFill>
                      <a:prstDash val="sysDot"/>
                    </a:lnL>
                    <a:lnT w="12700">
                      <a:solidFill>
                        <a:srgbClr val="7E7E7E"/>
                      </a:solidFill>
                      <a:prstDash val="solid"/>
                    </a:lnT>
                    <a:lnB w="12700">
                      <a:solidFill>
                        <a:srgbClr val="7E7E7E"/>
                      </a:solidFill>
                      <a:prstDash val="sysDot"/>
                    </a:lnB>
                  </a:tcPr>
                </a:tc>
                <a:extLst>
                  <a:ext uri="{0D108BD9-81ED-4DB2-BD59-A6C34878D82A}">
                    <a16:rowId xmlns:a16="http://schemas.microsoft.com/office/drawing/2014/main" val="10001"/>
                  </a:ext>
                </a:extLst>
              </a:tr>
              <a:tr h="259079">
                <a:tc gridSpan="2">
                  <a:txBody>
                    <a:bodyPr/>
                    <a:lstStyle/>
                    <a:p>
                      <a:pPr marL="168910">
                        <a:lnSpc>
                          <a:spcPct val="100000"/>
                        </a:lnSpc>
                        <a:spcBef>
                          <a:spcPts val="280"/>
                        </a:spcBef>
                      </a:pPr>
                      <a:r>
                        <a:rPr sz="1100" b="1" spc="-20" dirty="0">
                          <a:solidFill>
                            <a:srgbClr val="585858"/>
                          </a:solidFill>
                          <a:latin typeface="UD Digi Kyokasho NK-B"/>
                          <a:cs typeface="UD Digi Kyokasho NK-B"/>
                        </a:rPr>
                        <a:t>職業生活と家庭生活との両立に必要な雇用環境の整備に関する施策</a:t>
                      </a:r>
                      <a:endParaRPr sz="1100">
                        <a:latin typeface="UD Digi Kyokasho NK-B"/>
                        <a:cs typeface="UD Digi Kyokasho NK-B"/>
                      </a:endParaRPr>
                    </a:p>
                  </a:txBody>
                  <a:tcPr marL="0" marR="0" marT="35560" marB="0">
                    <a:lnT w="12700">
                      <a:solidFill>
                        <a:srgbClr val="7E7E7E"/>
                      </a:solidFill>
                      <a:prstDash val="sysDot"/>
                    </a:lnT>
                    <a:lnB w="12700">
                      <a:solidFill>
                        <a:srgbClr val="7E7E7E"/>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4" name="object 4"/>
          <p:cNvGraphicFramePr>
            <a:graphicFrameLocks noGrp="1"/>
          </p:cNvGraphicFramePr>
          <p:nvPr/>
        </p:nvGraphicFramePr>
        <p:xfrm>
          <a:off x="575335" y="1081150"/>
          <a:ext cx="10801985" cy="1527810"/>
        </p:xfrm>
        <a:graphic>
          <a:graphicData uri="http://schemas.openxmlformats.org/drawingml/2006/table">
            <a:tbl>
              <a:tblPr firstRow="1" bandRow="1">
                <a:tableStyleId>{2D5ABB26-0587-4C30-8999-92F81FD0307C}</a:tableStyleId>
              </a:tblPr>
              <a:tblGrid>
                <a:gridCol w="1469390">
                  <a:extLst>
                    <a:ext uri="{9D8B030D-6E8A-4147-A177-3AD203B41FA5}">
                      <a16:colId xmlns:a16="http://schemas.microsoft.com/office/drawing/2014/main" val="20000"/>
                    </a:ext>
                  </a:extLst>
                </a:gridCol>
                <a:gridCol w="9332595">
                  <a:extLst>
                    <a:ext uri="{9D8B030D-6E8A-4147-A177-3AD203B41FA5}">
                      <a16:colId xmlns:a16="http://schemas.microsoft.com/office/drawing/2014/main" val="20001"/>
                    </a:ext>
                  </a:extLst>
                </a:gridCol>
              </a:tblGrid>
              <a:tr h="579120">
                <a:tc>
                  <a:txBody>
                    <a:bodyPr/>
                    <a:lstStyle/>
                    <a:p>
                      <a:pPr algn="ctr">
                        <a:lnSpc>
                          <a:spcPct val="100000"/>
                        </a:lnSpc>
                        <a:spcBef>
                          <a:spcPts val="1185"/>
                        </a:spcBef>
                      </a:pPr>
                      <a:r>
                        <a:rPr sz="1600" b="1" spc="-30" dirty="0">
                          <a:latin typeface="UD Digi Kyokasho NK-B"/>
                          <a:cs typeface="UD Digi Kyokasho NK-B"/>
                        </a:rPr>
                        <a:t>基本指針とは</a:t>
                      </a:r>
                      <a:endParaRPr sz="1600">
                        <a:latin typeface="UD Digi Kyokasho NK-B"/>
                        <a:cs typeface="UD Digi Kyokasho NK-B"/>
                      </a:endParaRPr>
                    </a:p>
                  </a:txBody>
                  <a:tcPr marL="0" marR="0" marT="150495"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solidFill>
                      <a:srgbClr val="DFF4FB"/>
                    </a:solidFill>
                  </a:tcPr>
                </a:tc>
                <a:tc>
                  <a:txBody>
                    <a:bodyPr/>
                    <a:lstStyle/>
                    <a:p>
                      <a:pPr marL="294005" marR="589915" indent="-203200">
                        <a:lnSpc>
                          <a:spcPct val="100000"/>
                        </a:lnSpc>
                        <a:spcBef>
                          <a:spcPts val="225"/>
                        </a:spcBef>
                      </a:pPr>
                      <a:r>
                        <a:rPr sz="1600" spc="-40" dirty="0">
                          <a:latin typeface="UD Digi Kyokasho NK-R"/>
                          <a:cs typeface="UD Digi Kyokasho NK-R"/>
                        </a:rPr>
                        <a:t>●これから実施すべき子ども子育て施策はどのようなものか、どんなことを意識して施策を進めなければ</a:t>
                      </a:r>
                      <a:r>
                        <a:rPr sz="1600" spc="-35" dirty="0">
                          <a:latin typeface="UD Digi Kyokasho NK-R"/>
                          <a:cs typeface="UD Digi Kyokasho NK-R"/>
                        </a:rPr>
                        <a:t>ならないのか、またのために、何を決める必要があるのかについて定めたもの。</a:t>
                      </a:r>
                      <a:endParaRPr sz="1600">
                        <a:latin typeface="UD Digi Kyokasho NK-R"/>
                        <a:cs typeface="UD Digi Kyokasho NK-R"/>
                      </a:endParaRPr>
                    </a:p>
                  </a:txBody>
                  <a:tcPr marL="0" marR="0" marT="28575"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extLst>
                  <a:ext uri="{0D108BD9-81ED-4DB2-BD59-A6C34878D82A}">
                    <a16:rowId xmlns:a16="http://schemas.microsoft.com/office/drawing/2014/main" val="10000"/>
                  </a:ext>
                </a:extLst>
              </a:tr>
              <a:tr h="370205">
                <a:tc>
                  <a:txBody>
                    <a:bodyPr/>
                    <a:lstStyle/>
                    <a:p>
                      <a:pPr algn="ctr">
                        <a:lnSpc>
                          <a:spcPct val="100000"/>
                        </a:lnSpc>
                        <a:spcBef>
                          <a:spcPts val="365"/>
                        </a:spcBef>
                      </a:pPr>
                      <a:r>
                        <a:rPr sz="1600" b="1" spc="-30" dirty="0">
                          <a:latin typeface="UD Digi Kyokasho NK-B"/>
                          <a:cs typeface="UD Digi Kyokasho NK-B"/>
                        </a:rPr>
                        <a:t>計画との関係</a:t>
                      </a:r>
                      <a:endParaRPr sz="1600">
                        <a:latin typeface="UD Digi Kyokasho NK-B"/>
                        <a:cs typeface="UD Digi Kyokasho NK-B"/>
                      </a:endParaRPr>
                    </a:p>
                  </a:txBody>
                  <a:tcPr marL="0" marR="0" marT="46355"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solidFill>
                      <a:srgbClr val="DFF4FB"/>
                    </a:solidFill>
                  </a:tcPr>
                </a:tc>
                <a:tc>
                  <a:txBody>
                    <a:bodyPr/>
                    <a:lstStyle/>
                    <a:p>
                      <a:pPr marL="91440">
                        <a:lnSpc>
                          <a:spcPct val="100000"/>
                        </a:lnSpc>
                        <a:spcBef>
                          <a:spcPts val="365"/>
                        </a:spcBef>
                      </a:pPr>
                      <a:r>
                        <a:rPr sz="1600" spc="-25" dirty="0">
                          <a:latin typeface="UD Digi Kyokasho NK-R"/>
                          <a:cs typeface="UD Digi Kyokasho NK-R"/>
                        </a:rPr>
                        <a:t>●子ども・子育て支援事業計画は、</a:t>
                      </a:r>
                      <a:r>
                        <a:rPr sz="1600" u="sng" spc="-25" dirty="0">
                          <a:uFill>
                            <a:solidFill>
                              <a:srgbClr val="000000"/>
                            </a:solidFill>
                          </a:uFill>
                          <a:latin typeface="UD Digi Kyokasho NK-R"/>
                          <a:cs typeface="UD Digi Kyokasho NK-R"/>
                        </a:rPr>
                        <a:t>国が作成する「基本指針」の内容を踏まえて策定</a:t>
                      </a:r>
                      <a:r>
                        <a:rPr sz="1600" spc="-30" dirty="0">
                          <a:latin typeface="UD Digi Kyokasho NK-R"/>
                          <a:cs typeface="UD Digi Kyokasho NK-R"/>
                        </a:rPr>
                        <a:t>を進める。</a:t>
                      </a:r>
                      <a:endParaRPr sz="1600">
                        <a:latin typeface="UD Digi Kyokasho NK-R"/>
                        <a:cs typeface="UD Digi Kyokasho NK-R"/>
                      </a:endParaRPr>
                    </a:p>
                  </a:txBody>
                  <a:tcPr marL="0" marR="0" marT="46355"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extLst>
                  <a:ext uri="{0D108BD9-81ED-4DB2-BD59-A6C34878D82A}">
                    <a16:rowId xmlns:a16="http://schemas.microsoft.com/office/drawing/2014/main" val="10001"/>
                  </a:ext>
                </a:extLst>
              </a:tr>
              <a:tr h="578485">
                <a:tc>
                  <a:txBody>
                    <a:bodyPr/>
                    <a:lstStyle/>
                    <a:p>
                      <a:pPr marL="635" algn="ctr">
                        <a:lnSpc>
                          <a:spcPct val="100000"/>
                        </a:lnSpc>
                        <a:spcBef>
                          <a:spcPts val="1185"/>
                        </a:spcBef>
                        <a:tabLst>
                          <a:tab pos="432434" algn="l"/>
                        </a:tabLst>
                      </a:pPr>
                      <a:r>
                        <a:rPr sz="1600" b="1" spc="-50" dirty="0">
                          <a:latin typeface="UD Digi Kyokasho NK-B"/>
                          <a:cs typeface="UD Digi Kyokasho NK-B"/>
                        </a:rPr>
                        <a:t>内</a:t>
                      </a:r>
                      <a:r>
                        <a:rPr sz="1600" b="1" dirty="0">
                          <a:latin typeface="UD Digi Kyokasho NK-B"/>
                          <a:cs typeface="UD Digi Kyokasho NK-B"/>
                        </a:rPr>
                        <a:t>	</a:t>
                      </a:r>
                      <a:r>
                        <a:rPr sz="1600" b="1" spc="-50" dirty="0">
                          <a:latin typeface="UD Digi Kyokasho NK-B"/>
                          <a:cs typeface="UD Digi Kyokasho NK-B"/>
                        </a:rPr>
                        <a:t>容</a:t>
                      </a:r>
                      <a:endParaRPr sz="1600">
                        <a:latin typeface="UD Digi Kyokasho NK-B"/>
                        <a:cs typeface="UD Digi Kyokasho NK-B"/>
                      </a:endParaRPr>
                    </a:p>
                  </a:txBody>
                  <a:tcPr marL="0" marR="0" marT="150495"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solidFill>
                      <a:srgbClr val="DFF4FB"/>
                    </a:solidFill>
                  </a:tcPr>
                </a:tc>
                <a:tc>
                  <a:txBody>
                    <a:bodyPr/>
                    <a:lstStyle/>
                    <a:p>
                      <a:pPr marL="91440">
                        <a:lnSpc>
                          <a:spcPct val="100000"/>
                        </a:lnSpc>
                        <a:spcBef>
                          <a:spcPts val="225"/>
                        </a:spcBef>
                      </a:pPr>
                      <a:r>
                        <a:rPr sz="1600" spc="-30" dirty="0">
                          <a:latin typeface="UD Digi Kyokasho NK-R"/>
                          <a:cs typeface="UD Digi Kyokasho NK-R"/>
                        </a:rPr>
                        <a:t>●必須記載事項と任意記載事項がある</a:t>
                      </a:r>
                      <a:r>
                        <a:rPr sz="1575" baseline="26455" dirty="0">
                          <a:latin typeface="UD Digi Kyokasho NK-R"/>
                          <a:cs typeface="UD Digi Kyokasho NK-R"/>
                        </a:rPr>
                        <a:t>※</a:t>
                      </a:r>
                      <a:r>
                        <a:rPr sz="1600" spc="-50" dirty="0">
                          <a:latin typeface="UD Digi Kyokasho NK-R"/>
                          <a:cs typeface="UD Digi Kyokasho NK-R"/>
                        </a:rPr>
                        <a:t>。</a:t>
                      </a:r>
                      <a:endParaRPr sz="1600">
                        <a:latin typeface="UD Digi Kyokasho NK-R"/>
                        <a:cs typeface="UD Digi Kyokasho NK-R"/>
                      </a:endParaRPr>
                    </a:p>
                    <a:p>
                      <a:pPr marL="91440">
                        <a:lnSpc>
                          <a:spcPct val="100000"/>
                        </a:lnSpc>
                        <a:spcBef>
                          <a:spcPts val="5"/>
                        </a:spcBef>
                      </a:pPr>
                      <a:r>
                        <a:rPr sz="1600" spc="-30" dirty="0">
                          <a:latin typeface="UD Digi Kyokasho NK-R"/>
                          <a:cs typeface="UD Digi Kyokasho NK-R"/>
                        </a:rPr>
                        <a:t>●市町村はこの内容を踏まえ、</a:t>
                      </a:r>
                      <a:r>
                        <a:rPr sz="1600" u="sng" spc="-25" dirty="0">
                          <a:uFill>
                            <a:solidFill>
                              <a:srgbClr val="000000"/>
                            </a:solidFill>
                          </a:uFill>
                          <a:latin typeface="UD Digi Kyokasho NK-R"/>
                          <a:cs typeface="UD Digi Kyokasho NK-R"/>
                        </a:rPr>
                        <a:t>地域の実情に合わせて施策を検討</a:t>
                      </a:r>
                      <a:r>
                        <a:rPr sz="1600" spc="-35" dirty="0">
                          <a:latin typeface="UD Digi Kyokasho NK-R"/>
                          <a:cs typeface="UD Digi Kyokasho NK-R"/>
                        </a:rPr>
                        <a:t>する。</a:t>
                      </a:r>
                      <a:endParaRPr sz="1600">
                        <a:latin typeface="UD Digi Kyokasho NK-R"/>
                        <a:cs typeface="UD Digi Kyokasho NK-R"/>
                      </a:endParaRPr>
                    </a:p>
                  </a:txBody>
                  <a:tcPr marL="0" marR="0" marT="28575"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extLst>
                  <a:ext uri="{0D108BD9-81ED-4DB2-BD59-A6C34878D82A}">
                    <a16:rowId xmlns:a16="http://schemas.microsoft.com/office/drawing/2014/main" val="10002"/>
                  </a:ext>
                </a:extLst>
              </a:tr>
            </a:tbl>
          </a:graphicData>
        </a:graphic>
      </p:graphicFrame>
      <p:sp>
        <p:nvSpPr>
          <p:cNvPr id="5" name="object 5"/>
          <p:cNvSpPr txBox="1"/>
          <p:nvPr/>
        </p:nvSpPr>
        <p:spPr>
          <a:xfrm>
            <a:off x="660603" y="2829813"/>
            <a:ext cx="9705975" cy="1306195"/>
          </a:xfrm>
          <a:prstGeom prst="rect">
            <a:avLst/>
          </a:prstGeom>
        </p:spPr>
        <p:txBody>
          <a:bodyPr vert="horz" wrap="square" lIns="0" tIns="13335" rIns="0" bIns="0" rtlCol="0">
            <a:spAutoFit/>
          </a:bodyPr>
          <a:lstStyle/>
          <a:p>
            <a:pPr marL="1435735" marR="390525" indent="-1423670">
              <a:lnSpc>
                <a:spcPct val="100000"/>
              </a:lnSpc>
              <a:spcBef>
                <a:spcPts val="105"/>
              </a:spcBef>
            </a:pPr>
            <a:r>
              <a:rPr sz="1400" spc="-20" dirty="0">
                <a:latin typeface="UD Digi Kyokasho NK-R"/>
                <a:cs typeface="UD Digi Kyokasho NK-R"/>
              </a:rPr>
              <a:t>※必須記載事項…必ず盛り込む必要のある内容。基本的には、「教育・保育事業」や「地域子ども・子育て支援事業」について、</a:t>
            </a:r>
            <a:r>
              <a:rPr sz="1400" spc="-30" dirty="0">
                <a:latin typeface="UD Digi Kyokasho NK-R"/>
                <a:cs typeface="UD Digi Kyokasho NK-R"/>
              </a:rPr>
              <a:t>どこで・どのような・どの程度のニーズがあって、そのニーズをいつ・どのような方法で満たすのかを定める。</a:t>
            </a:r>
            <a:endParaRPr sz="1400">
              <a:latin typeface="UD Digi Kyokasho NK-R"/>
              <a:cs typeface="UD Digi Kyokasho NK-R"/>
            </a:endParaRPr>
          </a:p>
          <a:p>
            <a:pPr marL="12700">
              <a:lnSpc>
                <a:spcPct val="100000"/>
              </a:lnSpc>
              <a:spcBef>
                <a:spcPts val="1680"/>
              </a:spcBef>
            </a:pPr>
            <a:r>
              <a:rPr sz="1400" spc="-30" dirty="0">
                <a:latin typeface="UD Digi Kyokasho NK-R"/>
                <a:cs typeface="UD Digi Kyokasho NK-R"/>
              </a:rPr>
              <a:t>※任意記載事項…必須ではないが盛り込んだほうが良い内容。基本的には、仕事と子育ての両立をどう支援するかについて定める。</a:t>
            </a:r>
            <a:endParaRPr sz="1400">
              <a:latin typeface="UD Digi Kyokasho NK-R"/>
              <a:cs typeface="UD Digi Kyokasho NK-R"/>
            </a:endParaRPr>
          </a:p>
          <a:p>
            <a:pPr marL="1435735">
              <a:lnSpc>
                <a:spcPct val="100000"/>
              </a:lnSpc>
              <a:spcBef>
                <a:spcPts val="1680"/>
              </a:spcBef>
            </a:pPr>
            <a:r>
              <a:rPr sz="1400" dirty="0">
                <a:latin typeface="UD Digi Kyokasho NK-R"/>
                <a:cs typeface="UD Digi Kyokasho NK-R"/>
              </a:rPr>
              <a:t>（</a:t>
            </a:r>
            <a:r>
              <a:rPr sz="1400" spc="-10" dirty="0">
                <a:latin typeface="UD Digi Kyokasho NK-R"/>
                <a:cs typeface="UD Digi Kyokasho NK-R"/>
              </a:rPr>
              <a:t>詳細は下表参照</a:t>
            </a:r>
            <a:r>
              <a:rPr sz="1400" spc="-50" dirty="0">
                <a:latin typeface="UD Digi Kyokasho NK-R"/>
                <a:cs typeface="UD Digi Kyokasho NK-R"/>
              </a:rPr>
              <a:t>）</a:t>
            </a:r>
            <a:endParaRPr sz="1400">
              <a:latin typeface="UD Digi Kyokasho NK-R"/>
              <a:cs typeface="UD Digi Kyokasho NK-R"/>
            </a:endParaRPr>
          </a:p>
        </p:txBody>
      </p:sp>
      <p:sp>
        <p:nvSpPr>
          <p:cNvPr id="6" name="object 6"/>
          <p:cNvSpPr/>
          <p:nvPr/>
        </p:nvSpPr>
        <p:spPr>
          <a:xfrm>
            <a:off x="0" y="129539"/>
            <a:ext cx="12192000" cy="368935"/>
          </a:xfrm>
          <a:custGeom>
            <a:avLst/>
            <a:gdLst/>
            <a:ahLst/>
            <a:cxnLst/>
            <a:rect l="l" t="t" r="r" b="b"/>
            <a:pathLst>
              <a:path w="12192000" h="368934">
                <a:moveTo>
                  <a:pt x="12192000" y="0"/>
                </a:moveTo>
                <a:lnTo>
                  <a:pt x="0" y="0"/>
                </a:lnTo>
                <a:lnTo>
                  <a:pt x="0" y="368807"/>
                </a:lnTo>
                <a:lnTo>
                  <a:pt x="12192000" y="368807"/>
                </a:lnTo>
                <a:lnTo>
                  <a:pt x="12192000" y="0"/>
                </a:lnTo>
                <a:close/>
              </a:path>
            </a:pathLst>
          </a:custGeom>
          <a:solidFill>
            <a:srgbClr val="D2EEF9"/>
          </a:solidFill>
        </p:spPr>
        <p:txBody>
          <a:bodyPr wrap="square" lIns="0" tIns="0" rIns="0" bIns="0" rtlCol="0"/>
          <a:lstStyle/>
          <a:p>
            <a:endParaRPr/>
          </a:p>
        </p:txBody>
      </p:sp>
      <p:sp>
        <p:nvSpPr>
          <p:cNvPr id="7" name="object 7"/>
          <p:cNvSpPr txBox="1"/>
          <p:nvPr/>
        </p:nvSpPr>
        <p:spPr>
          <a:xfrm>
            <a:off x="206756" y="57763"/>
            <a:ext cx="3270250" cy="832485"/>
          </a:xfrm>
          <a:prstGeom prst="rect">
            <a:avLst/>
          </a:prstGeom>
        </p:spPr>
        <p:txBody>
          <a:bodyPr vert="horz" wrap="square" lIns="0" tIns="126364" rIns="0" bIns="0" rtlCol="0">
            <a:spAutoFit/>
          </a:bodyPr>
          <a:lstStyle/>
          <a:p>
            <a:pPr marL="12700">
              <a:lnSpc>
                <a:spcPct val="100000"/>
              </a:lnSpc>
              <a:spcBef>
                <a:spcPts val="994"/>
              </a:spcBef>
            </a:pPr>
            <a:r>
              <a:rPr sz="1600" spc="-30" dirty="0">
                <a:solidFill>
                  <a:srgbClr val="7E7E7E"/>
                </a:solidFill>
                <a:latin typeface="BIZ UDGothic"/>
                <a:cs typeface="BIZ UDGothic"/>
              </a:rPr>
              <a:t>子ども・子育て支援事業計画の概要</a:t>
            </a:r>
            <a:endParaRPr sz="1600">
              <a:latin typeface="BIZ UDGothic"/>
              <a:cs typeface="BIZ UDGothic"/>
            </a:endParaRPr>
          </a:p>
          <a:p>
            <a:pPr marL="673735" indent="-254000">
              <a:lnSpc>
                <a:spcPct val="100000"/>
              </a:lnSpc>
              <a:spcBef>
                <a:spcPts val="1140"/>
              </a:spcBef>
              <a:buSzPct val="95000"/>
              <a:buChar char="◇"/>
              <a:tabLst>
                <a:tab pos="673735" algn="l"/>
              </a:tabLst>
            </a:pPr>
            <a:r>
              <a:rPr sz="2000" b="1" u="heavy" spc="-10" dirty="0">
                <a:uFill>
                  <a:solidFill>
                    <a:srgbClr val="000000"/>
                  </a:solidFill>
                </a:uFill>
                <a:latin typeface="UD Digi Kyokasho NK-B"/>
                <a:cs typeface="UD Digi Kyokasho NK-B"/>
              </a:rPr>
              <a:t>国の基本指針について</a:t>
            </a:r>
            <a:endParaRPr sz="2000">
              <a:latin typeface="UD Digi Kyokasho NK-B"/>
              <a:cs typeface="UD Digi Kyokasho NK-B"/>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38100">
              <a:lnSpc>
                <a:spcPts val="1395"/>
              </a:lnSpc>
            </a:pPr>
            <a:r>
              <a:rPr spc="-50" dirty="0"/>
              <a:t>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335" rIns="0" bIns="0" rtlCol="0">
            <a:spAutoFit/>
          </a:bodyPr>
          <a:lstStyle/>
          <a:p>
            <a:pPr marL="12700">
              <a:lnSpc>
                <a:spcPct val="100000"/>
              </a:lnSpc>
              <a:spcBef>
                <a:spcPts val="105"/>
              </a:spcBef>
            </a:pPr>
            <a:r>
              <a:rPr spc="-20" dirty="0"/>
              <a:t>子ども・子育て支援事業計画の概要</a:t>
            </a:r>
          </a:p>
        </p:txBody>
      </p:sp>
      <p:sp>
        <p:nvSpPr>
          <p:cNvPr id="3" name="object 3"/>
          <p:cNvSpPr txBox="1"/>
          <p:nvPr/>
        </p:nvSpPr>
        <p:spPr>
          <a:xfrm>
            <a:off x="496620" y="5630671"/>
            <a:ext cx="6565900" cy="574675"/>
          </a:xfrm>
          <a:prstGeom prst="rect">
            <a:avLst/>
          </a:prstGeom>
        </p:spPr>
        <p:txBody>
          <a:bodyPr vert="horz" wrap="square" lIns="0" tIns="12700" rIns="0" bIns="0" rtlCol="0">
            <a:spAutoFit/>
          </a:bodyPr>
          <a:lstStyle/>
          <a:p>
            <a:pPr marL="12700">
              <a:lnSpc>
                <a:spcPct val="100000"/>
              </a:lnSpc>
              <a:spcBef>
                <a:spcPts val="100"/>
              </a:spcBef>
            </a:pPr>
            <a:r>
              <a:rPr sz="1200" spc="-10" dirty="0">
                <a:latin typeface="UD Digi Kyokasho NK-R"/>
                <a:cs typeface="UD Digi Kyokasho NK-R"/>
              </a:rPr>
              <a:t>※1</a:t>
            </a:r>
            <a:r>
              <a:rPr sz="1200" spc="-20" dirty="0">
                <a:latin typeface="UD Digi Kyokasho NK-R"/>
                <a:cs typeface="UD Digi Kyokasho NK-R"/>
              </a:rPr>
              <a:t>:ここでいう「教育・保育」とは、</a:t>
            </a:r>
            <a:endParaRPr sz="1200">
              <a:latin typeface="UD Digi Kyokasho NK-R"/>
              <a:cs typeface="UD Digi Kyokasho NK-R"/>
            </a:endParaRPr>
          </a:p>
          <a:p>
            <a:pPr marL="317500" marR="5080">
              <a:lnSpc>
                <a:spcPct val="100000"/>
              </a:lnSpc>
            </a:pPr>
            <a:r>
              <a:rPr sz="1200" dirty="0">
                <a:latin typeface="UD Digi Kyokasho NK-R"/>
                <a:cs typeface="UD Digi Kyokasho NK-R"/>
              </a:rPr>
              <a:t>教育…現行の学校教育法に位置づけられる小学校就学前の満</a:t>
            </a:r>
            <a:r>
              <a:rPr sz="1200" spc="-10" dirty="0">
                <a:latin typeface="UD Digi Kyokasho NK-R"/>
                <a:cs typeface="UD Digi Kyokasho NK-R"/>
              </a:rPr>
              <a:t>3</a:t>
            </a:r>
            <a:r>
              <a:rPr sz="1200" spc="-25" dirty="0">
                <a:latin typeface="UD Digi Kyokasho NK-R"/>
                <a:cs typeface="UD Digi Kyokasho NK-R"/>
              </a:rPr>
              <a:t>歳以上の子どもを対象とする教育</a:t>
            </a:r>
            <a:r>
              <a:rPr sz="1200" spc="-20" dirty="0">
                <a:latin typeface="UD Digi Kyokasho NK-R"/>
                <a:cs typeface="UD Digi Kyokasho NK-R"/>
              </a:rPr>
              <a:t>保育…児童福祉法（</a:t>
            </a:r>
            <a:r>
              <a:rPr sz="1200" dirty="0">
                <a:latin typeface="UD Digi Kyokasho NK-R"/>
                <a:cs typeface="UD Digi Kyokasho NK-R"/>
              </a:rPr>
              <a:t>第</a:t>
            </a:r>
            <a:r>
              <a:rPr sz="1200" spc="-10" dirty="0">
                <a:latin typeface="UD Digi Kyokasho NK-R"/>
                <a:cs typeface="UD Digi Kyokasho NK-R"/>
              </a:rPr>
              <a:t>6</a:t>
            </a:r>
            <a:r>
              <a:rPr sz="1200" spc="-5" dirty="0">
                <a:latin typeface="UD Digi Kyokasho NK-R"/>
                <a:cs typeface="UD Digi Kyokasho NK-R"/>
              </a:rPr>
              <a:t>条の</a:t>
            </a:r>
            <a:r>
              <a:rPr sz="1200" spc="-10" dirty="0">
                <a:latin typeface="UD Digi Kyokasho NK-R"/>
                <a:cs typeface="UD Digi Kyokasho NK-R"/>
              </a:rPr>
              <a:t>3</a:t>
            </a:r>
            <a:r>
              <a:rPr sz="1200" dirty="0">
                <a:latin typeface="UD Digi Kyokasho NK-R"/>
                <a:cs typeface="UD Digi Kyokasho NK-R"/>
              </a:rPr>
              <a:t>第</a:t>
            </a:r>
            <a:r>
              <a:rPr sz="1200" spc="-10" dirty="0">
                <a:latin typeface="UD Digi Kyokasho NK-R"/>
                <a:cs typeface="UD Digi Kyokasho NK-R"/>
              </a:rPr>
              <a:t>7</a:t>
            </a:r>
            <a:r>
              <a:rPr sz="1200" dirty="0">
                <a:latin typeface="UD Digi Kyokasho NK-R"/>
                <a:cs typeface="UD Digi Kyokasho NK-R"/>
              </a:rPr>
              <a:t>項</a:t>
            </a:r>
            <a:r>
              <a:rPr sz="1200" spc="-20" dirty="0">
                <a:latin typeface="UD Digi Kyokasho NK-R"/>
                <a:cs typeface="UD Digi Kyokasho NK-R"/>
              </a:rPr>
              <a:t>）に位置づけられる乳幼児を対象とした保育</a:t>
            </a:r>
            <a:endParaRPr sz="1200">
              <a:latin typeface="UD Digi Kyokasho NK-R"/>
              <a:cs typeface="UD Digi Kyokasho NK-R"/>
            </a:endParaRPr>
          </a:p>
        </p:txBody>
      </p:sp>
      <p:sp>
        <p:nvSpPr>
          <p:cNvPr id="4" name="object 4"/>
          <p:cNvSpPr txBox="1"/>
          <p:nvPr/>
        </p:nvSpPr>
        <p:spPr>
          <a:xfrm>
            <a:off x="496620" y="6179616"/>
            <a:ext cx="9649460" cy="208279"/>
          </a:xfrm>
          <a:prstGeom prst="rect">
            <a:avLst/>
          </a:prstGeom>
        </p:spPr>
        <p:txBody>
          <a:bodyPr vert="horz" wrap="square" lIns="0" tIns="12700" rIns="0" bIns="0" rtlCol="0">
            <a:spAutoFit/>
          </a:bodyPr>
          <a:lstStyle/>
          <a:p>
            <a:pPr marL="12700">
              <a:lnSpc>
                <a:spcPct val="100000"/>
              </a:lnSpc>
              <a:spcBef>
                <a:spcPts val="100"/>
              </a:spcBef>
            </a:pPr>
            <a:r>
              <a:rPr sz="1200" spc="-10" dirty="0">
                <a:latin typeface="UD Digi Kyokasho NK-R"/>
                <a:cs typeface="UD Digi Kyokasho NK-R"/>
              </a:rPr>
              <a:t>※2：</a:t>
            </a:r>
            <a:r>
              <a:rPr sz="1200" u="sng" spc="-25" dirty="0">
                <a:uFill>
                  <a:solidFill>
                    <a:srgbClr val="000000"/>
                  </a:solidFill>
                </a:uFill>
                <a:latin typeface="UD Digi Kyokasho NK-R"/>
                <a:cs typeface="UD Digi Kyokasho NK-R"/>
              </a:rPr>
              <a:t>地域子ども・子育て支援事業とは、市町村が地域の実情に応じ、市町村子ども・子育て支援事業計画に従って実施する事業</a:t>
            </a:r>
            <a:r>
              <a:rPr sz="1200" u="sng" spc="-20" dirty="0">
                <a:uFill>
                  <a:solidFill>
                    <a:srgbClr val="000000"/>
                  </a:solidFill>
                </a:uFill>
                <a:latin typeface="UD Digi Kyokasho NK-R"/>
                <a:cs typeface="UD Digi Kyokasho NK-R"/>
              </a:rPr>
              <a:t>（</a:t>
            </a:r>
            <a:r>
              <a:rPr sz="1200" u="sng" spc="-5" dirty="0">
                <a:uFill>
                  <a:solidFill>
                    <a:srgbClr val="000000"/>
                  </a:solidFill>
                </a:uFill>
                <a:latin typeface="UD Digi Kyokasho NK-R"/>
                <a:cs typeface="UD Digi Kyokasho NK-R"/>
              </a:rPr>
              <a:t>詳細は</a:t>
            </a:r>
            <a:r>
              <a:rPr sz="1200" u="sng" spc="-10" dirty="0">
                <a:uFill>
                  <a:solidFill>
                    <a:srgbClr val="000000"/>
                  </a:solidFill>
                </a:uFill>
                <a:latin typeface="UD Digi Kyokasho NK-R"/>
                <a:cs typeface="UD Digi Kyokasho NK-R"/>
              </a:rPr>
              <a:t>15</a:t>
            </a:r>
            <a:r>
              <a:rPr sz="1200" u="sng" dirty="0">
                <a:uFill>
                  <a:solidFill>
                    <a:srgbClr val="000000"/>
                  </a:solidFill>
                </a:uFill>
                <a:latin typeface="UD Digi Kyokasho NK-R"/>
                <a:cs typeface="UD Digi Kyokasho NK-R"/>
              </a:rPr>
              <a:t>ページ参照</a:t>
            </a:r>
            <a:r>
              <a:rPr sz="1200" u="sng" spc="-50" dirty="0">
                <a:uFill>
                  <a:solidFill>
                    <a:srgbClr val="000000"/>
                  </a:solidFill>
                </a:uFill>
                <a:latin typeface="UD Digi Kyokasho NK-R"/>
                <a:cs typeface="UD Digi Kyokasho NK-R"/>
              </a:rPr>
              <a:t>）</a:t>
            </a:r>
            <a:endParaRPr sz="1200">
              <a:latin typeface="UD Digi Kyokasho NK-R"/>
              <a:cs typeface="UD Digi Kyokasho NK-R"/>
            </a:endParaRPr>
          </a:p>
        </p:txBody>
      </p:sp>
      <p:sp>
        <p:nvSpPr>
          <p:cNvPr id="5" name="object 5"/>
          <p:cNvSpPr txBox="1"/>
          <p:nvPr/>
        </p:nvSpPr>
        <p:spPr>
          <a:xfrm>
            <a:off x="496620" y="6438696"/>
            <a:ext cx="2898775" cy="208279"/>
          </a:xfrm>
          <a:prstGeom prst="rect">
            <a:avLst/>
          </a:prstGeom>
        </p:spPr>
        <p:txBody>
          <a:bodyPr vert="horz" wrap="square" lIns="0" tIns="12700" rIns="0" bIns="0" rtlCol="0">
            <a:spAutoFit/>
          </a:bodyPr>
          <a:lstStyle/>
          <a:p>
            <a:pPr marL="12700">
              <a:lnSpc>
                <a:spcPct val="100000"/>
              </a:lnSpc>
              <a:spcBef>
                <a:spcPts val="100"/>
              </a:spcBef>
            </a:pPr>
            <a:r>
              <a:rPr sz="1200" spc="-10" dirty="0">
                <a:latin typeface="UD Digi Kyokasho NK-R"/>
                <a:cs typeface="UD Digi Kyokasho NK-R"/>
              </a:rPr>
              <a:t>※3：量の見込みについての詳細は５ページ</a:t>
            </a:r>
            <a:r>
              <a:rPr sz="1200" spc="-50" dirty="0">
                <a:latin typeface="UD Digi Kyokasho NK-R"/>
                <a:cs typeface="UD Digi Kyokasho NK-R"/>
              </a:rPr>
              <a:t>～</a:t>
            </a:r>
            <a:endParaRPr sz="1200">
              <a:latin typeface="UD Digi Kyokasho NK-R"/>
              <a:cs typeface="UD Digi Kyokasho NK-R"/>
            </a:endParaRPr>
          </a:p>
        </p:txBody>
      </p:sp>
      <p:grpSp>
        <p:nvGrpSpPr>
          <p:cNvPr id="6" name="object 6"/>
          <p:cNvGrpSpPr/>
          <p:nvPr/>
        </p:nvGrpSpPr>
        <p:grpSpPr>
          <a:xfrm>
            <a:off x="1892807" y="4401311"/>
            <a:ext cx="10057130" cy="1463040"/>
            <a:chOff x="1892807" y="4401311"/>
            <a:chExt cx="10057130" cy="1463040"/>
          </a:xfrm>
        </p:grpSpPr>
        <p:sp>
          <p:nvSpPr>
            <p:cNvPr id="7" name="object 7"/>
            <p:cNvSpPr/>
            <p:nvPr/>
          </p:nvSpPr>
          <p:spPr>
            <a:xfrm>
              <a:off x="1892807" y="4401311"/>
              <a:ext cx="9565005" cy="647700"/>
            </a:xfrm>
            <a:custGeom>
              <a:avLst/>
              <a:gdLst/>
              <a:ahLst/>
              <a:cxnLst/>
              <a:rect l="l" t="t" r="r" b="b"/>
              <a:pathLst>
                <a:path w="9565005" h="647700">
                  <a:moveTo>
                    <a:pt x="9564624" y="0"/>
                  </a:moveTo>
                  <a:lnTo>
                    <a:pt x="0" y="0"/>
                  </a:lnTo>
                  <a:lnTo>
                    <a:pt x="0" y="647700"/>
                  </a:lnTo>
                  <a:lnTo>
                    <a:pt x="9564624" y="647700"/>
                  </a:lnTo>
                  <a:lnTo>
                    <a:pt x="9564624" y="0"/>
                  </a:lnTo>
                  <a:close/>
                </a:path>
              </a:pathLst>
            </a:custGeom>
            <a:solidFill>
              <a:srgbClr val="F1F1F1"/>
            </a:solidFill>
          </p:spPr>
          <p:txBody>
            <a:bodyPr wrap="square" lIns="0" tIns="0" rIns="0" bIns="0" rtlCol="0"/>
            <a:lstStyle/>
            <a:p>
              <a:endParaRPr/>
            </a:p>
          </p:txBody>
        </p:sp>
        <p:sp>
          <p:nvSpPr>
            <p:cNvPr id="8" name="object 8"/>
            <p:cNvSpPr/>
            <p:nvPr/>
          </p:nvSpPr>
          <p:spPr>
            <a:xfrm>
              <a:off x="7100316" y="5074919"/>
              <a:ext cx="4849495" cy="789940"/>
            </a:xfrm>
            <a:custGeom>
              <a:avLst/>
              <a:gdLst/>
              <a:ahLst/>
              <a:cxnLst/>
              <a:rect l="l" t="t" r="r" b="b"/>
              <a:pathLst>
                <a:path w="4849495" h="789939">
                  <a:moveTo>
                    <a:pt x="4717795" y="0"/>
                  </a:moveTo>
                  <a:lnTo>
                    <a:pt x="131572" y="0"/>
                  </a:lnTo>
                  <a:lnTo>
                    <a:pt x="89993" y="6709"/>
                  </a:lnTo>
                  <a:lnTo>
                    <a:pt x="53876" y="25391"/>
                  </a:lnTo>
                  <a:lnTo>
                    <a:pt x="25391" y="53876"/>
                  </a:lnTo>
                  <a:lnTo>
                    <a:pt x="6709" y="89993"/>
                  </a:lnTo>
                  <a:lnTo>
                    <a:pt x="0" y="131571"/>
                  </a:lnTo>
                  <a:lnTo>
                    <a:pt x="0" y="657859"/>
                  </a:lnTo>
                  <a:lnTo>
                    <a:pt x="6709" y="699443"/>
                  </a:lnTo>
                  <a:lnTo>
                    <a:pt x="25391" y="735561"/>
                  </a:lnTo>
                  <a:lnTo>
                    <a:pt x="53876" y="764043"/>
                  </a:lnTo>
                  <a:lnTo>
                    <a:pt x="89993" y="782723"/>
                  </a:lnTo>
                  <a:lnTo>
                    <a:pt x="131572" y="789431"/>
                  </a:lnTo>
                  <a:lnTo>
                    <a:pt x="4717795" y="789431"/>
                  </a:lnTo>
                  <a:lnTo>
                    <a:pt x="4759374" y="782723"/>
                  </a:lnTo>
                  <a:lnTo>
                    <a:pt x="4795491" y="764043"/>
                  </a:lnTo>
                  <a:lnTo>
                    <a:pt x="4823976" y="735561"/>
                  </a:lnTo>
                  <a:lnTo>
                    <a:pt x="4842658" y="699443"/>
                  </a:lnTo>
                  <a:lnTo>
                    <a:pt x="4849367" y="657859"/>
                  </a:lnTo>
                  <a:lnTo>
                    <a:pt x="4849367" y="131571"/>
                  </a:lnTo>
                  <a:lnTo>
                    <a:pt x="4842658" y="89993"/>
                  </a:lnTo>
                  <a:lnTo>
                    <a:pt x="4823976" y="53876"/>
                  </a:lnTo>
                  <a:lnTo>
                    <a:pt x="4795491" y="25391"/>
                  </a:lnTo>
                  <a:lnTo>
                    <a:pt x="4759374" y="6709"/>
                  </a:lnTo>
                  <a:lnTo>
                    <a:pt x="4717795" y="0"/>
                  </a:lnTo>
                  <a:close/>
                </a:path>
              </a:pathLst>
            </a:custGeom>
            <a:solidFill>
              <a:srgbClr val="FFD9D9"/>
            </a:solidFill>
          </p:spPr>
          <p:txBody>
            <a:bodyPr wrap="square" lIns="0" tIns="0" rIns="0" bIns="0" rtlCol="0"/>
            <a:lstStyle/>
            <a:p>
              <a:endParaRPr/>
            </a:p>
          </p:txBody>
        </p:sp>
      </p:grpSp>
      <p:graphicFrame>
        <p:nvGraphicFramePr>
          <p:cNvPr id="9" name="object 9"/>
          <p:cNvGraphicFramePr>
            <a:graphicFrameLocks noGrp="1"/>
          </p:cNvGraphicFramePr>
          <p:nvPr/>
        </p:nvGraphicFramePr>
        <p:xfrm>
          <a:off x="411556" y="1194308"/>
          <a:ext cx="11299190" cy="4225290"/>
        </p:xfrm>
        <a:graphic>
          <a:graphicData uri="http://schemas.openxmlformats.org/drawingml/2006/table">
            <a:tbl>
              <a:tblPr firstRow="1" bandRow="1">
                <a:tableStyleId>{2D5ABB26-0587-4C30-8999-92F81FD0307C}</a:tableStyleId>
              </a:tblPr>
              <a:tblGrid>
                <a:gridCol w="1341755">
                  <a:extLst>
                    <a:ext uri="{9D8B030D-6E8A-4147-A177-3AD203B41FA5}">
                      <a16:colId xmlns:a16="http://schemas.microsoft.com/office/drawing/2014/main" val="20000"/>
                    </a:ext>
                  </a:extLst>
                </a:gridCol>
                <a:gridCol w="9957435">
                  <a:extLst>
                    <a:ext uri="{9D8B030D-6E8A-4147-A177-3AD203B41FA5}">
                      <a16:colId xmlns:a16="http://schemas.microsoft.com/office/drawing/2014/main" val="20001"/>
                    </a:ext>
                  </a:extLst>
                </a:gridCol>
              </a:tblGrid>
              <a:tr h="1081405">
                <a:tc>
                  <a:txBody>
                    <a:bodyPr/>
                    <a:lstStyle/>
                    <a:p>
                      <a:pPr>
                        <a:lnSpc>
                          <a:spcPct val="100000"/>
                        </a:lnSpc>
                        <a:spcBef>
                          <a:spcPts val="955"/>
                        </a:spcBef>
                      </a:pPr>
                      <a:endParaRPr sz="1800">
                        <a:latin typeface="Times New Roman"/>
                        <a:cs typeface="Times New Roman"/>
                      </a:endParaRPr>
                    </a:p>
                    <a:p>
                      <a:pPr algn="ctr">
                        <a:lnSpc>
                          <a:spcPct val="100000"/>
                        </a:lnSpc>
                      </a:pPr>
                      <a:r>
                        <a:rPr sz="1800" b="1" spc="-10" dirty="0">
                          <a:latin typeface="UD Digi Kyokasho NK-B"/>
                          <a:cs typeface="UD Digi Kyokasho NK-B"/>
                        </a:rPr>
                        <a:t>計画の目的</a:t>
                      </a:r>
                      <a:endParaRPr sz="1800">
                        <a:latin typeface="UD Digi Kyokasho NK-B"/>
                        <a:cs typeface="UD Digi Kyokasho NK-B"/>
                      </a:endParaRPr>
                    </a:p>
                  </a:txBody>
                  <a:tcPr marL="0" marR="0" marT="121285"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solidFill>
                      <a:srgbClr val="DFF4FB"/>
                    </a:solidFill>
                  </a:tcPr>
                </a:tc>
                <a:tc>
                  <a:txBody>
                    <a:bodyPr/>
                    <a:lstStyle/>
                    <a:p>
                      <a:pPr marL="294005" marR="158750" indent="-203200">
                        <a:lnSpc>
                          <a:spcPct val="100000"/>
                        </a:lnSpc>
                        <a:spcBef>
                          <a:spcPts val="225"/>
                        </a:spcBef>
                        <a:buSzPct val="93750"/>
                        <a:buChar char="●"/>
                        <a:tabLst>
                          <a:tab pos="294005" algn="l"/>
                        </a:tabLst>
                      </a:pPr>
                      <a:r>
                        <a:rPr sz="1600" spc="-30" dirty="0">
                          <a:latin typeface="UD Digi Kyokasho NK-R"/>
                          <a:cs typeface="UD Digi Kyokasho NK-R"/>
                        </a:rPr>
                        <a:t>質の高い幼児期の教育・保育</a:t>
                      </a:r>
                      <a:r>
                        <a:rPr sz="1575" baseline="26455" dirty="0">
                          <a:latin typeface="UD Digi Kyokasho NK-R"/>
                          <a:cs typeface="UD Digi Kyokasho NK-R"/>
                        </a:rPr>
                        <a:t>※1</a:t>
                      </a:r>
                      <a:r>
                        <a:rPr sz="1600" spc="-30" dirty="0">
                          <a:latin typeface="UD Digi Kyokasho NK-R"/>
                          <a:cs typeface="UD Digi Kyokasho NK-R"/>
                        </a:rPr>
                        <a:t>の総合的な提供、地域子ども・子育て支援事業</a:t>
                      </a:r>
                      <a:r>
                        <a:rPr sz="1575" baseline="26455" dirty="0">
                          <a:latin typeface="UD Digi Kyokasho NK-R"/>
                          <a:cs typeface="UD Digi Kyokasho NK-R"/>
                        </a:rPr>
                        <a:t>※2</a:t>
                      </a:r>
                      <a:r>
                        <a:rPr sz="1600" spc="-30" dirty="0">
                          <a:latin typeface="UD Digi Kyokasho NK-R"/>
                          <a:cs typeface="UD Digi Kyokasho NK-R"/>
                        </a:rPr>
                        <a:t>の一層の充実、</a:t>
                      </a:r>
                      <a:endParaRPr sz="1600">
                        <a:latin typeface="UD Digi Kyokasho NK-R"/>
                        <a:cs typeface="UD Digi Kyokasho NK-R"/>
                      </a:endParaRPr>
                    </a:p>
                    <a:p>
                      <a:pPr marL="294005" marR="158750">
                        <a:lnSpc>
                          <a:spcPct val="100000"/>
                        </a:lnSpc>
                      </a:pPr>
                      <a:r>
                        <a:rPr sz="1600" spc="-40" dirty="0">
                          <a:latin typeface="UD Digi Kyokasho NK-R"/>
                          <a:cs typeface="UD Digi Kyokasho NK-R"/>
                        </a:rPr>
                        <a:t>保育の量的拡大・確保を図ること。</a:t>
                      </a:r>
                      <a:endParaRPr sz="1600">
                        <a:latin typeface="UD Digi Kyokasho NK-R"/>
                        <a:cs typeface="UD Digi Kyokasho NK-R"/>
                      </a:endParaRPr>
                    </a:p>
                    <a:p>
                      <a:pPr marL="269875" marR="1862455" indent="-178435">
                        <a:lnSpc>
                          <a:spcPct val="100000"/>
                        </a:lnSpc>
                        <a:spcBef>
                          <a:spcPts val="620"/>
                        </a:spcBef>
                      </a:pPr>
                      <a:r>
                        <a:rPr sz="1400" spc="-20" dirty="0">
                          <a:latin typeface="UD Digi Kyokasho NK-R"/>
                          <a:cs typeface="UD Digi Kyokasho NK-R"/>
                        </a:rPr>
                        <a:t>⇒「子ども・子育て新制度」を推進していくため、質の高い教育・保育の</a:t>
                      </a:r>
                      <a:r>
                        <a:rPr sz="1400" u="sng" spc="-25" dirty="0">
                          <a:uFill>
                            <a:solidFill>
                              <a:srgbClr val="000000"/>
                            </a:solidFill>
                          </a:uFill>
                          <a:latin typeface="UD Digi Kyokasho NK-R"/>
                          <a:cs typeface="UD Digi Kyokasho NK-R"/>
                        </a:rPr>
                        <a:t>提供体制をどのように整え、どのような</a:t>
                      </a:r>
                      <a:r>
                        <a:rPr sz="1400" u="sng" spc="500" dirty="0">
                          <a:uFill>
                            <a:solidFill>
                              <a:srgbClr val="000000"/>
                            </a:solidFill>
                          </a:uFill>
                          <a:latin typeface="UD Digi Kyokasho NK-R"/>
                          <a:cs typeface="UD Digi Kyokasho NK-R"/>
                        </a:rPr>
                        <a:t>                                           </a:t>
                      </a:r>
                      <a:r>
                        <a:rPr sz="1400" u="sng" spc="-15" dirty="0">
                          <a:uFill>
                            <a:solidFill>
                              <a:srgbClr val="000000"/>
                            </a:solidFill>
                          </a:uFill>
                          <a:latin typeface="UD Digi Kyokasho NK-R"/>
                          <a:cs typeface="UD Digi Kyokasho NK-R"/>
                        </a:rPr>
                        <a:t>子育て支援を進めていくかを決めるための計画</a:t>
                      </a:r>
                      <a:r>
                        <a:rPr sz="1400" spc="-50" dirty="0">
                          <a:latin typeface="UD Digi Kyokasho NK-R"/>
                          <a:cs typeface="UD Digi Kyokasho NK-R"/>
                        </a:rPr>
                        <a:t>。</a:t>
                      </a:r>
                      <a:endParaRPr sz="1400">
                        <a:latin typeface="UD Digi Kyokasho NK-R"/>
                        <a:cs typeface="UD Digi Kyokasho NK-R"/>
                      </a:endParaRPr>
                    </a:p>
                  </a:txBody>
                  <a:tcPr marL="0" marR="0" marT="28575"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extLst>
                  <a:ext uri="{0D108BD9-81ED-4DB2-BD59-A6C34878D82A}">
                    <a16:rowId xmlns:a16="http://schemas.microsoft.com/office/drawing/2014/main" val="10000"/>
                  </a:ext>
                </a:extLst>
              </a:tr>
              <a:tr h="1706245">
                <a:tc>
                  <a:txBody>
                    <a:bodyPr/>
                    <a:lstStyle/>
                    <a:p>
                      <a:pPr>
                        <a:lnSpc>
                          <a:spcPct val="100000"/>
                        </a:lnSpc>
                      </a:pPr>
                      <a:endParaRPr sz="1800">
                        <a:latin typeface="Times New Roman"/>
                        <a:cs typeface="Times New Roman"/>
                      </a:endParaRPr>
                    </a:p>
                    <a:p>
                      <a:pPr>
                        <a:lnSpc>
                          <a:spcPct val="100000"/>
                        </a:lnSpc>
                        <a:spcBef>
                          <a:spcPts val="1350"/>
                        </a:spcBef>
                      </a:pPr>
                      <a:endParaRPr sz="1800">
                        <a:latin typeface="Times New Roman"/>
                        <a:cs typeface="Times New Roman"/>
                      </a:endParaRPr>
                    </a:p>
                    <a:p>
                      <a:pPr algn="ctr">
                        <a:lnSpc>
                          <a:spcPct val="100000"/>
                        </a:lnSpc>
                      </a:pPr>
                      <a:r>
                        <a:rPr sz="1800" b="1" spc="-10" dirty="0">
                          <a:latin typeface="UD Digi Kyokasho NK-B"/>
                          <a:cs typeface="UD Digi Kyokasho NK-B"/>
                        </a:rPr>
                        <a:t>計画の内容</a:t>
                      </a:r>
                      <a:endParaRPr sz="1800">
                        <a:latin typeface="UD Digi Kyokasho NK-B"/>
                        <a:cs typeface="UD Digi Kyokasho NK-B"/>
                      </a:endParaRPr>
                    </a:p>
                  </a:txBody>
                  <a:tcPr marL="0" marR="0" marT="0"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solidFill>
                      <a:srgbClr val="DFF4FB"/>
                    </a:solidFill>
                  </a:tcPr>
                </a:tc>
                <a:tc>
                  <a:txBody>
                    <a:bodyPr/>
                    <a:lstStyle/>
                    <a:p>
                      <a:pPr marL="91440" marR="158750">
                        <a:lnSpc>
                          <a:spcPct val="100000"/>
                        </a:lnSpc>
                        <a:spcBef>
                          <a:spcPts val="225"/>
                        </a:spcBef>
                      </a:pPr>
                      <a:r>
                        <a:rPr sz="1600" spc="-35" dirty="0">
                          <a:latin typeface="UD Digi Kyokasho NK-R"/>
                          <a:cs typeface="UD Digi Kyokasho NK-R"/>
                        </a:rPr>
                        <a:t>●国の基本指針に即して、幼児期の学校教育・保育・地域の子育て支援について、以下３点を定める。</a:t>
                      </a:r>
                      <a:endParaRPr sz="1600">
                        <a:latin typeface="UD Digi Kyokasho NK-R"/>
                        <a:cs typeface="UD Digi Kyokasho NK-R"/>
                      </a:endParaRPr>
                    </a:p>
                    <a:p>
                      <a:pPr marL="494030" marR="158750" indent="-200025">
                        <a:lnSpc>
                          <a:spcPct val="100000"/>
                        </a:lnSpc>
                        <a:buSzPct val="93750"/>
                        <a:buAutoNum type="arabicPeriod"/>
                        <a:tabLst>
                          <a:tab pos="494030" algn="l"/>
                        </a:tabLst>
                      </a:pPr>
                      <a:r>
                        <a:rPr sz="1600" spc="-35" dirty="0">
                          <a:latin typeface="UD Digi Kyokasho NK-R"/>
                          <a:cs typeface="UD Digi Kyokasho NK-R"/>
                        </a:rPr>
                        <a:t>どの程度のニーズがあるのか</a:t>
                      </a:r>
                      <a:endParaRPr sz="1600">
                        <a:latin typeface="UD Digi Kyokasho NK-R"/>
                        <a:cs typeface="UD Digi Kyokasho NK-R"/>
                      </a:endParaRPr>
                    </a:p>
                    <a:p>
                      <a:pPr marL="494030" marR="158750" indent="-200025">
                        <a:lnSpc>
                          <a:spcPct val="100000"/>
                        </a:lnSpc>
                        <a:spcBef>
                          <a:spcPts val="5"/>
                        </a:spcBef>
                        <a:buSzPct val="93750"/>
                        <a:buAutoNum type="arabicPeriod"/>
                        <a:tabLst>
                          <a:tab pos="494030" algn="l"/>
                        </a:tabLst>
                      </a:pPr>
                      <a:r>
                        <a:rPr sz="1600" spc="-35" dirty="0">
                          <a:latin typeface="UD Digi Kyokasho NK-R"/>
                          <a:cs typeface="UD Digi Kyokasho NK-R"/>
                        </a:rPr>
                        <a:t>そのニーズをどの程度満たすのか</a:t>
                      </a:r>
                      <a:r>
                        <a:rPr sz="1600" spc="-20" dirty="0">
                          <a:latin typeface="UD Digi Kyokasho NK-R"/>
                          <a:cs typeface="UD Digi Kyokasho NK-R"/>
                        </a:rPr>
                        <a:t>（＝</a:t>
                      </a:r>
                      <a:r>
                        <a:rPr sz="1600" spc="-25" dirty="0">
                          <a:latin typeface="UD Digi Kyokasho NK-R"/>
                          <a:cs typeface="UD Digi Kyokasho NK-R"/>
                        </a:rPr>
                        <a:t>確保の内容</a:t>
                      </a:r>
                      <a:r>
                        <a:rPr sz="1600" spc="-50" dirty="0">
                          <a:latin typeface="UD Digi Kyokasho NK-R"/>
                          <a:cs typeface="UD Digi Kyokasho NK-R"/>
                        </a:rPr>
                        <a:t>）</a:t>
                      </a:r>
                      <a:endParaRPr sz="1600">
                        <a:latin typeface="UD Digi Kyokasho NK-R"/>
                        <a:cs typeface="UD Digi Kyokasho NK-R"/>
                      </a:endParaRPr>
                    </a:p>
                    <a:p>
                      <a:pPr marL="494030" marR="158750" indent="-200025">
                        <a:lnSpc>
                          <a:spcPct val="100000"/>
                        </a:lnSpc>
                        <a:buSzPct val="93750"/>
                        <a:buAutoNum type="arabicPeriod"/>
                        <a:tabLst>
                          <a:tab pos="494030" algn="l"/>
                        </a:tabLst>
                      </a:pPr>
                      <a:r>
                        <a:rPr sz="1600" spc="-35" dirty="0">
                          <a:latin typeface="UD Digi Kyokasho NK-R"/>
                          <a:cs typeface="UD Digi Kyokasho NK-R"/>
                        </a:rPr>
                        <a:t>ニーズを満たすための施策をいつ実施するのか</a:t>
                      </a:r>
                      <a:endParaRPr sz="1600">
                        <a:latin typeface="UD Digi Kyokasho NK-R"/>
                        <a:cs typeface="UD Digi Kyokasho NK-R"/>
                      </a:endParaRPr>
                    </a:p>
                    <a:p>
                      <a:pPr marL="91440" marR="158750">
                        <a:lnSpc>
                          <a:spcPct val="100000"/>
                        </a:lnSpc>
                        <a:spcBef>
                          <a:spcPts val="1700"/>
                        </a:spcBef>
                      </a:pPr>
                      <a:r>
                        <a:rPr sz="1400" spc="-15" dirty="0">
                          <a:latin typeface="UD Digi Kyokasho NK-R"/>
                          <a:cs typeface="UD Digi Kyokasho NK-R"/>
                        </a:rPr>
                        <a:t>⇒簡単にいうと…地域で子育て支援の「量の込み</a:t>
                      </a:r>
                      <a:r>
                        <a:rPr sz="1350" baseline="24691" dirty="0">
                          <a:latin typeface="UD Digi Kyokasho NK-R"/>
                          <a:cs typeface="UD Digi Kyokasho NK-R"/>
                        </a:rPr>
                        <a:t>※3</a:t>
                      </a:r>
                      <a:r>
                        <a:rPr sz="1400" dirty="0">
                          <a:latin typeface="UD Digi Kyokasho NK-R"/>
                          <a:cs typeface="UD Digi Kyokasho NK-R"/>
                        </a:rPr>
                        <a:t>（＝</a:t>
                      </a:r>
                      <a:r>
                        <a:rPr sz="1400" spc="-15" dirty="0">
                          <a:latin typeface="UD Digi Kyokasho NK-R"/>
                          <a:cs typeface="UD Digi Kyokasho NK-R"/>
                        </a:rPr>
                        <a:t>ニーズ</a:t>
                      </a:r>
                      <a:r>
                        <a:rPr sz="1400" spc="-10" dirty="0">
                          <a:latin typeface="UD Digi Kyokasho NK-R"/>
                          <a:cs typeface="UD Digi Kyokasho NK-R"/>
                        </a:rPr>
                        <a:t>）</a:t>
                      </a:r>
                      <a:r>
                        <a:rPr sz="1400" spc="-25" dirty="0">
                          <a:latin typeface="UD Digi Kyokasho NK-R"/>
                          <a:cs typeface="UD Digi Kyokasho NK-R"/>
                        </a:rPr>
                        <a:t>」がどれだけあって、</a:t>
                      </a:r>
                      <a:endParaRPr sz="1400">
                        <a:latin typeface="UD Digi Kyokasho NK-R"/>
                        <a:cs typeface="UD Digi Kyokasho NK-R"/>
                      </a:endParaRPr>
                    </a:p>
                    <a:p>
                      <a:pPr marL="1424940" marR="158750">
                        <a:lnSpc>
                          <a:spcPct val="100000"/>
                        </a:lnSpc>
                      </a:pPr>
                      <a:r>
                        <a:rPr sz="1400" spc="-10" dirty="0">
                          <a:latin typeface="UD Digi Kyokasho NK-R"/>
                          <a:cs typeface="UD Digi Kyokasho NK-R"/>
                        </a:rPr>
                        <a:t>「確保方策（＝</a:t>
                      </a:r>
                      <a:r>
                        <a:rPr sz="1400" spc="-15" dirty="0">
                          <a:latin typeface="UD Digi Kyokasho NK-R"/>
                          <a:cs typeface="UD Digi Kyokasho NK-R"/>
                        </a:rPr>
                        <a:t>ニーズをいつ・何をすることで満たすのか</a:t>
                      </a:r>
                      <a:r>
                        <a:rPr sz="1400" spc="-10" dirty="0">
                          <a:latin typeface="UD Digi Kyokasho NK-R"/>
                          <a:cs typeface="UD Digi Kyokasho NK-R"/>
                        </a:rPr>
                        <a:t>）</a:t>
                      </a:r>
                      <a:r>
                        <a:rPr sz="1400" spc="-20" dirty="0">
                          <a:latin typeface="UD Digi Kyokasho NK-R"/>
                          <a:cs typeface="UD Digi Kyokasho NK-R"/>
                        </a:rPr>
                        <a:t>」を定めるもの。</a:t>
                      </a:r>
                      <a:endParaRPr sz="1400">
                        <a:latin typeface="UD Digi Kyokasho NK-R"/>
                        <a:cs typeface="UD Digi Kyokasho NK-R"/>
                      </a:endParaRPr>
                    </a:p>
                  </a:txBody>
                  <a:tcPr marL="0" marR="0" marT="28575"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extLst>
                  <a:ext uri="{0D108BD9-81ED-4DB2-BD59-A6C34878D82A}">
                    <a16:rowId xmlns:a16="http://schemas.microsoft.com/office/drawing/2014/main" val="10001"/>
                  </a:ext>
                </a:extLst>
              </a:tr>
              <a:tr h="1066800">
                <a:tc>
                  <a:txBody>
                    <a:bodyPr/>
                    <a:lstStyle/>
                    <a:p>
                      <a:pPr>
                        <a:lnSpc>
                          <a:spcPct val="100000"/>
                        </a:lnSpc>
                        <a:spcBef>
                          <a:spcPts val="900"/>
                        </a:spcBef>
                      </a:pPr>
                      <a:endParaRPr sz="1800">
                        <a:latin typeface="Times New Roman"/>
                        <a:cs typeface="Times New Roman"/>
                      </a:endParaRPr>
                    </a:p>
                    <a:p>
                      <a:pPr algn="ctr">
                        <a:lnSpc>
                          <a:spcPct val="100000"/>
                        </a:lnSpc>
                      </a:pPr>
                      <a:r>
                        <a:rPr sz="1800" b="1" spc="-15" dirty="0">
                          <a:latin typeface="UD Digi Kyokasho NK-B"/>
                          <a:cs typeface="UD Digi Kyokasho NK-B"/>
                        </a:rPr>
                        <a:t>根拠法令</a:t>
                      </a:r>
                      <a:endParaRPr sz="1800">
                        <a:latin typeface="UD Digi Kyokasho NK-B"/>
                        <a:cs typeface="UD Digi Kyokasho NK-B"/>
                      </a:endParaRPr>
                    </a:p>
                  </a:txBody>
                  <a:tcPr marL="0" marR="0" marT="114300"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solidFill>
                      <a:srgbClr val="DFF4FB"/>
                    </a:solidFill>
                  </a:tcPr>
                </a:tc>
                <a:tc>
                  <a:txBody>
                    <a:bodyPr/>
                    <a:lstStyle/>
                    <a:p>
                      <a:pPr marL="91440" marR="158750">
                        <a:lnSpc>
                          <a:spcPct val="100000"/>
                        </a:lnSpc>
                        <a:spcBef>
                          <a:spcPts val="229"/>
                        </a:spcBef>
                      </a:pPr>
                      <a:r>
                        <a:rPr sz="1600" spc="-30" dirty="0">
                          <a:latin typeface="UD Digi Kyokasho NK-R"/>
                          <a:cs typeface="UD Digi Kyokasho NK-R"/>
                        </a:rPr>
                        <a:t>●子ども・子育て支援法第</a:t>
                      </a:r>
                      <a:r>
                        <a:rPr sz="1600" spc="-20" dirty="0">
                          <a:latin typeface="UD Digi Kyokasho NK-R"/>
                          <a:cs typeface="UD Digi Kyokasho NK-R"/>
                        </a:rPr>
                        <a:t>61</a:t>
                      </a:r>
                      <a:r>
                        <a:rPr sz="1600" spc="-30" dirty="0">
                          <a:latin typeface="UD Digi Kyokasho NK-R"/>
                          <a:cs typeface="UD Digi Kyokasho NK-R"/>
                        </a:rPr>
                        <a:t>条第１項</a:t>
                      </a:r>
                      <a:endParaRPr sz="1600">
                        <a:latin typeface="UD Digi Kyokasho NK-R"/>
                        <a:cs typeface="UD Digi Kyokasho NK-R"/>
                      </a:endParaRPr>
                    </a:p>
                    <a:p>
                      <a:pPr marL="225425" marR="158750">
                        <a:lnSpc>
                          <a:spcPct val="100000"/>
                        </a:lnSpc>
                        <a:spcBef>
                          <a:spcPts val="1355"/>
                        </a:spcBef>
                      </a:pPr>
                      <a:r>
                        <a:rPr sz="1200" b="1" spc="-15" dirty="0">
                          <a:latin typeface="UD Digi Kyokasho NK-B"/>
                          <a:cs typeface="UD Digi Kyokasho NK-B"/>
                        </a:rPr>
                        <a:t>【子ども・子育て支援法】</a:t>
                      </a:r>
                      <a:endParaRPr sz="1200">
                        <a:latin typeface="UD Digi Kyokasho NK-B"/>
                        <a:cs typeface="UD Digi Kyokasho NK-B"/>
                      </a:endParaRPr>
                    </a:p>
                    <a:p>
                      <a:pPr marL="301625" marR="702945" indent="-76200">
                        <a:lnSpc>
                          <a:spcPct val="100000"/>
                        </a:lnSpc>
                      </a:pPr>
                      <a:r>
                        <a:rPr sz="1200" b="1" spc="80" dirty="0">
                          <a:latin typeface="UD Digi Kyokasho NK-B"/>
                          <a:cs typeface="UD Digi Kyokasho NK-B"/>
                        </a:rPr>
                        <a:t>第六十一条 </a:t>
                      </a:r>
                      <a:r>
                        <a:rPr sz="1200" spc="-15" dirty="0">
                          <a:latin typeface="UD Digi Kyokasho NK-R"/>
                          <a:cs typeface="UD Digi Kyokasho NK-R"/>
                        </a:rPr>
                        <a:t>市町村は、基本指針に即して、五年を一期とする教育・保育及び地域子ども・子育て支援事業の提供体制の確保その他この法律に</a:t>
                      </a:r>
                      <a:r>
                        <a:rPr sz="1200" spc="-20" dirty="0">
                          <a:latin typeface="UD Digi Kyokasho NK-R"/>
                          <a:cs typeface="UD Digi Kyokasho NK-R"/>
                        </a:rPr>
                        <a:t>基づく業務の円滑な実施に関する計画</a:t>
                      </a:r>
                      <a:r>
                        <a:rPr sz="1200" spc="-10" dirty="0">
                          <a:latin typeface="UD Digi Kyokasho NK-R"/>
                          <a:cs typeface="UD Digi Kyokasho NK-R"/>
                        </a:rPr>
                        <a:t>（</a:t>
                      </a:r>
                      <a:r>
                        <a:rPr sz="1200" spc="-20" dirty="0">
                          <a:latin typeface="UD Digi Kyokasho NK-R"/>
                          <a:cs typeface="UD Digi Kyokasho NK-R"/>
                        </a:rPr>
                        <a:t>以下「市町村子ども・子育て支援事業計画」という。</a:t>
                      </a:r>
                      <a:r>
                        <a:rPr sz="1200" spc="-10" dirty="0">
                          <a:latin typeface="UD Digi Kyokasho NK-R"/>
                          <a:cs typeface="UD Digi Kyokasho NK-R"/>
                        </a:rPr>
                        <a:t>）</a:t>
                      </a:r>
                      <a:r>
                        <a:rPr sz="1200" spc="-25" dirty="0">
                          <a:latin typeface="UD Digi Kyokasho NK-R"/>
                          <a:cs typeface="UD Digi Kyokasho NK-R"/>
                        </a:rPr>
                        <a:t>を定めるものとする。</a:t>
                      </a:r>
                      <a:endParaRPr sz="1200">
                        <a:latin typeface="UD Digi Kyokasho NK-R"/>
                        <a:cs typeface="UD Digi Kyokasho NK-R"/>
                      </a:endParaRPr>
                    </a:p>
                  </a:txBody>
                  <a:tcPr marL="0" marR="0" marT="29209"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extLst>
                  <a:ext uri="{0D108BD9-81ED-4DB2-BD59-A6C34878D82A}">
                    <a16:rowId xmlns:a16="http://schemas.microsoft.com/office/drawing/2014/main" val="10002"/>
                  </a:ext>
                </a:extLst>
              </a:tr>
              <a:tr h="370840">
                <a:tc>
                  <a:txBody>
                    <a:bodyPr/>
                    <a:lstStyle/>
                    <a:p>
                      <a:pPr algn="ctr">
                        <a:lnSpc>
                          <a:spcPct val="100000"/>
                        </a:lnSpc>
                        <a:spcBef>
                          <a:spcPts val="234"/>
                        </a:spcBef>
                      </a:pPr>
                      <a:r>
                        <a:rPr sz="1800" b="1" spc="-15" dirty="0">
                          <a:latin typeface="UD Digi Kyokasho NK-B"/>
                          <a:cs typeface="UD Digi Kyokasho NK-B"/>
                        </a:rPr>
                        <a:t>計画期間</a:t>
                      </a:r>
                      <a:endParaRPr sz="1800">
                        <a:latin typeface="UD Digi Kyokasho NK-B"/>
                        <a:cs typeface="UD Digi Kyokasho NK-B"/>
                      </a:endParaRPr>
                    </a:p>
                  </a:txBody>
                  <a:tcPr marL="0" marR="0" marT="29844"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solidFill>
                      <a:srgbClr val="DFF4FB"/>
                    </a:solidFill>
                  </a:tcPr>
                </a:tc>
                <a:tc>
                  <a:txBody>
                    <a:bodyPr/>
                    <a:lstStyle/>
                    <a:p>
                      <a:pPr marL="91440">
                        <a:lnSpc>
                          <a:spcPts val="1870"/>
                        </a:lnSpc>
                        <a:spcBef>
                          <a:spcPts val="950"/>
                        </a:spcBef>
                        <a:tabLst>
                          <a:tab pos="5457825" algn="l"/>
                        </a:tabLst>
                      </a:pPr>
                      <a:r>
                        <a:rPr sz="2400" spc="-30" baseline="27777" dirty="0">
                          <a:latin typeface="UD Digi Kyokasho NK-R"/>
                          <a:cs typeface="UD Digi Kyokasho NK-R"/>
                        </a:rPr>
                        <a:t>５</a:t>
                      </a:r>
                      <a:r>
                        <a:rPr sz="2400" spc="-37" baseline="27777" dirty="0">
                          <a:latin typeface="UD Digi Kyokasho NK-R"/>
                          <a:cs typeface="UD Digi Kyokasho NK-R"/>
                        </a:rPr>
                        <a:t>年</a:t>
                      </a:r>
                      <a:r>
                        <a:rPr sz="2400" spc="-75" baseline="27777" dirty="0">
                          <a:latin typeface="UD Digi Kyokasho NK-R"/>
                          <a:cs typeface="UD Digi Kyokasho NK-R"/>
                        </a:rPr>
                        <a:t>間</a:t>
                      </a:r>
                      <a:r>
                        <a:rPr sz="2400" baseline="27777" dirty="0">
                          <a:latin typeface="UD Digi Kyokasho NK-R"/>
                          <a:cs typeface="UD Digi Kyokasho NK-R"/>
                        </a:rPr>
                        <a:t>	</a:t>
                      </a:r>
                      <a:r>
                        <a:rPr sz="1800" b="1" spc="-30" dirty="0">
                          <a:latin typeface="UD Digi Kyokasho NK-B"/>
                          <a:cs typeface="UD Digi Kyokasho NK-B"/>
                        </a:rPr>
                        <a:t>法定計画であ</a:t>
                      </a:r>
                      <a:r>
                        <a:rPr sz="1800" b="1" spc="-10" dirty="0">
                          <a:latin typeface="UD Digi Kyokasho NK-B"/>
                          <a:cs typeface="UD Digi Kyokasho NK-B"/>
                        </a:rPr>
                        <a:t>り</a:t>
                      </a:r>
                      <a:r>
                        <a:rPr sz="1800" b="1" spc="-20" dirty="0">
                          <a:latin typeface="UD Digi Kyokasho NK-B"/>
                          <a:cs typeface="UD Digi Kyokasho NK-B"/>
                        </a:rPr>
                        <a:t>、５</a:t>
                      </a:r>
                      <a:r>
                        <a:rPr sz="1800" b="1" spc="-30" dirty="0">
                          <a:latin typeface="UD Digi Kyokasho NK-B"/>
                          <a:cs typeface="UD Digi Kyokasho NK-B"/>
                        </a:rPr>
                        <a:t>年</a:t>
                      </a:r>
                      <a:r>
                        <a:rPr sz="1800" b="1" dirty="0">
                          <a:latin typeface="UD Digi Kyokasho NK-B"/>
                          <a:cs typeface="UD Digi Kyokasho NK-B"/>
                        </a:rPr>
                        <a:t>に一度全国一斉に見直</a:t>
                      </a:r>
                      <a:r>
                        <a:rPr sz="1800" b="1" spc="-50" dirty="0">
                          <a:latin typeface="UD Digi Kyokasho NK-B"/>
                          <a:cs typeface="UD Digi Kyokasho NK-B"/>
                        </a:rPr>
                        <a:t>し</a:t>
                      </a:r>
                      <a:endParaRPr sz="1800">
                        <a:latin typeface="UD Digi Kyokasho NK-B"/>
                        <a:cs typeface="UD Digi Kyokasho NK-B"/>
                      </a:endParaRPr>
                    </a:p>
                  </a:txBody>
                  <a:tcPr marL="0" marR="0" marT="120650"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extLst>
                  <a:ext uri="{0D108BD9-81ED-4DB2-BD59-A6C34878D82A}">
                    <a16:rowId xmlns:a16="http://schemas.microsoft.com/office/drawing/2014/main" val="10003"/>
                  </a:ext>
                </a:extLst>
              </a:tr>
            </a:tbl>
          </a:graphicData>
        </a:graphic>
      </p:graphicFrame>
      <p:sp>
        <p:nvSpPr>
          <p:cNvPr id="10" name="object 10"/>
          <p:cNvSpPr txBox="1"/>
          <p:nvPr/>
        </p:nvSpPr>
        <p:spPr>
          <a:xfrm>
            <a:off x="11692255" y="5164582"/>
            <a:ext cx="153670" cy="299720"/>
          </a:xfrm>
          <a:prstGeom prst="rect">
            <a:avLst/>
          </a:prstGeom>
        </p:spPr>
        <p:txBody>
          <a:bodyPr vert="horz" wrap="square" lIns="0" tIns="12700" rIns="0" bIns="0" rtlCol="0">
            <a:spAutoFit/>
          </a:bodyPr>
          <a:lstStyle/>
          <a:p>
            <a:pPr marL="12700">
              <a:lnSpc>
                <a:spcPct val="100000"/>
              </a:lnSpc>
              <a:spcBef>
                <a:spcPts val="100"/>
              </a:spcBef>
            </a:pPr>
            <a:r>
              <a:rPr sz="1800" b="1" spc="-50" dirty="0">
                <a:latin typeface="UD Digi Kyokasho NK-B"/>
                <a:cs typeface="UD Digi Kyokasho NK-B"/>
              </a:rPr>
              <a:t>。</a:t>
            </a:r>
            <a:endParaRPr sz="1800">
              <a:latin typeface="UD Digi Kyokasho NK-B"/>
              <a:cs typeface="UD Digi Kyokasho NK-B"/>
            </a:endParaRPr>
          </a:p>
        </p:txBody>
      </p:sp>
      <p:sp>
        <p:nvSpPr>
          <p:cNvPr id="11" name="object 11"/>
          <p:cNvSpPr txBox="1"/>
          <p:nvPr/>
        </p:nvSpPr>
        <p:spPr>
          <a:xfrm>
            <a:off x="7822183" y="5438952"/>
            <a:ext cx="3378835" cy="299720"/>
          </a:xfrm>
          <a:prstGeom prst="rect">
            <a:avLst/>
          </a:prstGeom>
        </p:spPr>
        <p:txBody>
          <a:bodyPr vert="horz" wrap="square" lIns="0" tIns="12700" rIns="0" bIns="0" rtlCol="0">
            <a:spAutoFit/>
          </a:bodyPr>
          <a:lstStyle/>
          <a:p>
            <a:pPr marL="12700">
              <a:lnSpc>
                <a:spcPct val="100000"/>
              </a:lnSpc>
              <a:spcBef>
                <a:spcPts val="100"/>
              </a:spcBef>
            </a:pPr>
            <a:r>
              <a:rPr sz="1800" b="1" dirty="0">
                <a:latin typeface="UD Digi Kyokasho NK-B"/>
                <a:cs typeface="UD Digi Kyokasho NK-B"/>
              </a:rPr>
              <a:t>第</a:t>
            </a:r>
            <a:r>
              <a:rPr sz="1800" b="1" spc="-25" dirty="0">
                <a:latin typeface="UD Digi Kyokasho NK-B"/>
                <a:cs typeface="UD Digi Kyokasho NK-B"/>
              </a:rPr>
              <a:t>3期は令和7</a:t>
            </a:r>
            <a:r>
              <a:rPr sz="1800" b="1" dirty="0">
                <a:latin typeface="UD Digi Kyokasho NK-B"/>
                <a:cs typeface="UD Digi Kyokasho NK-B"/>
              </a:rPr>
              <a:t>年度～令和</a:t>
            </a:r>
            <a:r>
              <a:rPr sz="1800" b="1" spc="-25" dirty="0">
                <a:latin typeface="UD Digi Kyokasho NK-B"/>
                <a:cs typeface="UD Digi Kyokasho NK-B"/>
              </a:rPr>
              <a:t>11年度</a:t>
            </a:r>
            <a:endParaRPr sz="1800">
              <a:latin typeface="UD Digi Kyokasho NK-B"/>
              <a:cs typeface="UD Digi Kyokasho NK-B"/>
            </a:endParaRPr>
          </a:p>
        </p:txBody>
      </p:sp>
      <p:sp>
        <p:nvSpPr>
          <p:cNvPr id="12" name="object 12"/>
          <p:cNvSpPr txBox="1"/>
          <p:nvPr/>
        </p:nvSpPr>
        <p:spPr>
          <a:xfrm>
            <a:off x="405485" y="685291"/>
            <a:ext cx="3825875" cy="330835"/>
          </a:xfrm>
          <a:prstGeom prst="rect">
            <a:avLst/>
          </a:prstGeom>
        </p:spPr>
        <p:txBody>
          <a:bodyPr vert="horz" wrap="square" lIns="0" tIns="13335" rIns="0" bIns="0" rtlCol="0">
            <a:spAutoFit/>
          </a:bodyPr>
          <a:lstStyle/>
          <a:p>
            <a:pPr marL="266700" indent="-254000">
              <a:lnSpc>
                <a:spcPct val="100000"/>
              </a:lnSpc>
              <a:spcBef>
                <a:spcPts val="105"/>
              </a:spcBef>
              <a:buSzPct val="95000"/>
              <a:buChar char="◇"/>
              <a:tabLst>
                <a:tab pos="266700" algn="l"/>
              </a:tabLst>
            </a:pPr>
            <a:r>
              <a:rPr sz="2000" b="1" u="heavy" spc="-20" dirty="0">
                <a:uFill>
                  <a:solidFill>
                    <a:srgbClr val="000000"/>
                  </a:solidFill>
                </a:uFill>
                <a:latin typeface="UD Digi Kyokasho NK-B"/>
                <a:cs typeface="UD Digi Kyokasho NK-B"/>
              </a:rPr>
              <a:t>子ども・子育て支援事業計画とは</a:t>
            </a:r>
            <a:endParaRPr sz="2000">
              <a:latin typeface="UD Digi Kyokasho NK-B"/>
              <a:cs typeface="UD Digi Kyokasho NK-B"/>
            </a:endParaRPr>
          </a:p>
        </p:txBody>
      </p:sp>
      <p:sp>
        <p:nvSpPr>
          <p:cNvPr id="13" name="object 13"/>
          <p:cNvSpPr txBox="1"/>
          <p:nvPr/>
        </p:nvSpPr>
        <p:spPr>
          <a:xfrm>
            <a:off x="12002516" y="6508495"/>
            <a:ext cx="110489" cy="208279"/>
          </a:xfrm>
          <a:prstGeom prst="rect">
            <a:avLst/>
          </a:prstGeom>
        </p:spPr>
        <p:txBody>
          <a:bodyPr vert="horz" wrap="square" lIns="0" tIns="12700" rIns="0" bIns="0" rtlCol="0">
            <a:spAutoFit/>
          </a:bodyPr>
          <a:lstStyle/>
          <a:p>
            <a:pPr marL="12700">
              <a:lnSpc>
                <a:spcPct val="100000"/>
              </a:lnSpc>
              <a:spcBef>
                <a:spcPts val="100"/>
              </a:spcBef>
            </a:pPr>
            <a:r>
              <a:rPr sz="1200" spc="-50" dirty="0">
                <a:solidFill>
                  <a:srgbClr val="888888"/>
                </a:solidFill>
                <a:latin typeface="Yu Gothic"/>
                <a:cs typeface="Yu Gothic"/>
              </a:rPr>
              <a:t>1</a:t>
            </a:r>
            <a:endParaRPr sz="1200">
              <a:latin typeface="Yu Gothic"/>
              <a:cs typeface="Yu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135890"/>
          </a:xfrm>
          <a:custGeom>
            <a:avLst/>
            <a:gdLst/>
            <a:ahLst/>
            <a:cxnLst/>
            <a:rect l="l" t="t" r="r" b="b"/>
            <a:pathLst>
              <a:path w="12192000" h="135890">
                <a:moveTo>
                  <a:pt x="0" y="135635"/>
                </a:moveTo>
                <a:lnTo>
                  <a:pt x="12192000" y="135635"/>
                </a:lnTo>
                <a:lnTo>
                  <a:pt x="12192000" y="0"/>
                </a:lnTo>
                <a:lnTo>
                  <a:pt x="0" y="0"/>
                </a:lnTo>
                <a:lnTo>
                  <a:pt x="0" y="135635"/>
                </a:lnTo>
                <a:close/>
              </a:path>
            </a:pathLst>
          </a:custGeom>
          <a:solidFill>
            <a:srgbClr val="1CACE3"/>
          </a:solidFill>
        </p:spPr>
        <p:txBody>
          <a:bodyPr wrap="square" lIns="0" tIns="0" rIns="0" bIns="0" rtlCol="0"/>
          <a:lstStyle/>
          <a:p>
            <a:endParaRPr/>
          </a:p>
        </p:txBody>
      </p:sp>
      <p:sp>
        <p:nvSpPr>
          <p:cNvPr id="3" name="object 3"/>
          <p:cNvSpPr/>
          <p:nvPr/>
        </p:nvSpPr>
        <p:spPr>
          <a:xfrm>
            <a:off x="0" y="6737604"/>
            <a:ext cx="12192000" cy="120650"/>
          </a:xfrm>
          <a:custGeom>
            <a:avLst/>
            <a:gdLst/>
            <a:ahLst/>
            <a:cxnLst/>
            <a:rect l="l" t="t" r="r" b="b"/>
            <a:pathLst>
              <a:path w="12192000" h="120650">
                <a:moveTo>
                  <a:pt x="12192000" y="0"/>
                </a:moveTo>
                <a:lnTo>
                  <a:pt x="0" y="0"/>
                </a:lnTo>
                <a:lnTo>
                  <a:pt x="0" y="120393"/>
                </a:lnTo>
                <a:lnTo>
                  <a:pt x="12192000" y="120393"/>
                </a:lnTo>
                <a:lnTo>
                  <a:pt x="12192000" y="0"/>
                </a:lnTo>
                <a:close/>
              </a:path>
            </a:pathLst>
          </a:custGeom>
          <a:solidFill>
            <a:srgbClr val="1CACE3"/>
          </a:solidFill>
        </p:spPr>
        <p:txBody>
          <a:bodyPr wrap="square" lIns="0" tIns="0" rIns="0" bIns="0" rtlCol="0"/>
          <a:lstStyle/>
          <a:p>
            <a:endParaRPr/>
          </a:p>
        </p:txBody>
      </p:sp>
      <p:graphicFrame>
        <p:nvGraphicFramePr>
          <p:cNvPr id="4" name="object 4"/>
          <p:cNvGraphicFramePr>
            <a:graphicFrameLocks noGrp="1"/>
          </p:cNvGraphicFramePr>
          <p:nvPr/>
        </p:nvGraphicFramePr>
        <p:xfrm>
          <a:off x="277736" y="1197610"/>
          <a:ext cx="11664950" cy="4752339"/>
        </p:xfrm>
        <a:graphic>
          <a:graphicData uri="http://schemas.openxmlformats.org/drawingml/2006/table">
            <a:tbl>
              <a:tblPr firstRow="1" bandRow="1">
                <a:tableStyleId>{2D5ABB26-0587-4C30-8999-92F81FD0307C}</a:tableStyleId>
              </a:tblPr>
              <a:tblGrid>
                <a:gridCol w="2689860">
                  <a:extLst>
                    <a:ext uri="{9D8B030D-6E8A-4147-A177-3AD203B41FA5}">
                      <a16:colId xmlns:a16="http://schemas.microsoft.com/office/drawing/2014/main" val="20000"/>
                    </a:ext>
                  </a:extLst>
                </a:gridCol>
                <a:gridCol w="3577590">
                  <a:extLst>
                    <a:ext uri="{9D8B030D-6E8A-4147-A177-3AD203B41FA5}">
                      <a16:colId xmlns:a16="http://schemas.microsoft.com/office/drawing/2014/main" val="20001"/>
                    </a:ext>
                  </a:extLst>
                </a:gridCol>
                <a:gridCol w="5397500">
                  <a:extLst>
                    <a:ext uri="{9D8B030D-6E8A-4147-A177-3AD203B41FA5}">
                      <a16:colId xmlns:a16="http://schemas.microsoft.com/office/drawing/2014/main" val="20002"/>
                    </a:ext>
                  </a:extLst>
                </a:gridCol>
              </a:tblGrid>
              <a:tr h="365760">
                <a:tc>
                  <a:txBody>
                    <a:bodyPr/>
                    <a:lstStyle/>
                    <a:p>
                      <a:pPr marL="892810">
                        <a:lnSpc>
                          <a:spcPct val="100000"/>
                        </a:lnSpc>
                        <a:spcBef>
                          <a:spcPts val="204"/>
                        </a:spcBef>
                      </a:pPr>
                      <a:r>
                        <a:rPr sz="1800" b="1" spc="-15" dirty="0">
                          <a:latin typeface="UD Digi Kyokasho NK-B"/>
                          <a:cs typeface="UD Digi Kyokasho NK-B"/>
                        </a:rPr>
                        <a:t>主な項目</a:t>
                      </a:r>
                      <a:endParaRPr sz="1800">
                        <a:latin typeface="UD Digi Kyokasho NK-B"/>
                        <a:cs typeface="UD Digi Kyokasho NK-B"/>
                      </a:endParaRPr>
                    </a:p>
                  </a:txBody>
                  <a:tcPr marL="0" marR="0" marT="26034"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solidFill>
                      <a:srgbClr val="D2EEF9"/>
                    </a:solidFill>
                  </a:tcPr>
                </a:tc>
                <a:tc>
                  <a:txBody>
                    <a:bodyPr/>
                    <a:lstStyle/>
                    <a:p>
                      <a:pPr algn="ctr">
                        <a:lnSpc>
                          <a:spcPct val="100000"/>
                        </a:lnSpc>
                        <a:spcBef>
                          <a:spcPts val="204"/>
                        </a:spcBef>
                      </a:pPr>
                      <a:r>
                        <a:rPr sz="1800" b="1" spc="-25" dirty="0">
                          <a:latin typeface="UD Digi Kyokasho NK-B"/>
                          <a:cs typeface="UD Digi Kyokasho NK-B"/>
                        </a:rPr>
                        <a:t>概要</a:t>
                      </a:r>
                      <a:endParaRPr sz="1800">
                        <a:latin typeface="UD Digi Kyokasho NK-B"/>
                        <a:cs typeface="UD Digi Kyokasho NK-B"/>
                      </a:endParaRPr>
                    </a:p>
                  </a:txBody>
                  <a:tcPr marL="0" marR="0" marT="26034"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solidFill>
                      <a:srgbClr val="D2EEF9"/>
                    </a:solidFill>
                  </a:tcPr>
                </a:tc>
                <a:tc>
                  <a:txBody>
                    <a:bodyPr/>
                    <a:lstStyle/>
                    <a:p>
                      <a:pPr marL="635" algn="ctr">
                        <a:lnSpc>
                          <a:spcPct val="100000"/>
                        </a:lnSpc>
                        <a:spcBef>
                          <a:spcPts val="204"/>
                        </a:spcBef>
                      </a:pPr>
                      <a:r>
                        <a:rPr sz="1800" b="1" spc="-25" dirty="0">
                          <a:latin typeface="UD Digi Kyokasho NK-B"/>
                          <a:cs typeface="UD Digi Kyokasho NK-B"/>
                        </a:rPr>
                        <a:t>手順</a:t>
                      </a:r>
                      <a:endParaRPr sz="1800">
                        <a:latin typeface="UD Digi Kyokasho NK-B"/>
                        <a:cs typeface="UD Digi Kyokasho NK-B"/>
                      </a:endParaRPr>
                    </a:p>
                  </a:txBody>
                  <a:tcPr marL="0" marR="0" marT="26034"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solidFill>
                      <a:srgbClr val="D2EEF9"/>
                    </a:solidFill>
                  </a:tcPr>
                </a:tc>
                <a:extLst>
                  <a:ext uri="{0D108BD9-81ED-4DB2-BD59-A6C34878D82A}">
                    <a16:rowId xmlns:a16="http://schemas.microsoft.com/office/drawing/2014/main" val="10000"/>
                  </a:ext>
                </a:extLst>
              </a:tr>
              <a:tr h="1157605">
                <a:tc>
                  <a:txBody>
                    <a:bodyPr/>
                    <a:lstStyle/>
                    <a:p>
                      <a:pPr>
                        <a:lnSpc>
                          <a:spcPct val="100000"/>
                        </a:lnSpc>
                      </a:pPr>
                      <a:endParaRPr sz="1400">
                        <a:latin typeface="Times New Roman"/>
                        <a:cs typeface="Times New Roman"/>
                      </a:endParaRPr>
                    </a:p>
                    <a:p>
                      <a:pPr>
                        <a:lnSpc>
                          <a:spcPct val="100000"/>
                        </a:lnSpc>
                        <a:spcBef>
                          <a:spcPts val="385"/>
                        </a:spcBef>
                      </a:pPr>
                      <a:endParaRPr sz="1400">
                        <a:latin typeface="Times New Roman"/>
                        <a:cs typeface="Times New Roman"/>
                      </a:endParaRPr>
                    </a:p>
                    <a:p>
                      <a:pPr marL="90805">
                        <a:lnSpc>
                          <a:spcPct val="100000"/>
                        </a:lnSpc>
                        <a:spcBef>
                          <a:spcPts val="5"/>
                        </a:spcBef>
                      </a:pPr>
                      <a:r>
                        <a:rPr sz="1400" b="1" dirty="0">
                          <a:latin typeface="UD Digi Kyokasho NK-B"/>
                          <a:cs typeface="UD Digi Kyokasho NK-B"/>
                        </a:rPr>
                        <a:t>（1）</a:t>
                      </a:r>
                      <a:r>
                        <a:rPr sz="1400" b="1" spc="-25" dirty="0">
                          <a:latin typeface="UD Digi Kyokasho NK-B"/>
                          <a:cs typeface="UD Digi Kyokasho NK-B"/>
                        </a:rPr>
                        <a:t>ニーズ調査の実施</a:t>
                      </a:r>
                      <a:endParaRPr sz="1400">
                        <a:latin typeface="UD Digi Kyokasho NK-B"/>
                        <a:cs typeface="UD Digi Kyokasho NK-B"/>
                      </a:endParaRPr>
                    </a:p>
                  </a:txBody>
                  <a:tcPr marL="0" marR="0" marT="0"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solidFill>
                      <a:srgbClr val="EFF9FD"/>
                    </a:solidFill>
                  </a:tcPr>
                </a:tc>
                <a:tc>
                  <a:txBody>
                    <a:bodyPr/>
                    <a:lstStyle/>
                    <a:p>
                      <a:pPr>
                        <a:lnSpc>
                          <a:spcPct val="100000"/>
                        </a:lnSpc>
                        <a:spcBef>
                          <a:spcPts val="1155"/>
                        </a:spcBef>
                      </a:pPr>
                      <a:endParaRPr sz="1400">
                        <a:latin typeface="Times New Roman"/>
                        <a:cs typeface="Times New Roman"/>
                      </a:endParaRPr>
                    </a:p>
                    <a:p>
                      <a:pPr marL="92075" marR="291465">
                        <a:lnSpc>
                          <a:spcPct val="100000"/>
                        </a:lnSpc>
                        <a:spcBef>
                          <a:spcPts val="5"/>
                        </a:spcBef>
                      </a:pPr>
                      <a:r>
                        <a:rPr sz="1400" spc="-15" dirty="0">
                          <a:latin typeface="UD Digi Kyokasho NK-R"/>
                          <a:cs typeface="UD Digi Kyokasho NK-R"/>
                        </a:rPr>
                        <a:t>・アンケート調査や利用実績分析などにより</a:t>
                      </a:r>
                      <a:r>
                        <a:rPr sz="1400" spc="-20" dirty="0">
                          <a:latin typeface="UD Digi Kyokasho NK-R"/>
                          <a:cs typeface="UD Digi Kyokasho NK-R"/>
                        </a:rPr>
                        <a:t>子育て家庭のニーズを把握する。</a:t>
                      </a:r>
                      <a:endParaRPr sz="1400">
                        <a:latin typeface="UD Digi Kyokasho NK-R"/>
                        <a:cs typeface="UD Digi Kyokasho NK-R"/>
                      </a:endParaRPr>
                    </a:p>
                  </a:txBody>
                  <a:tcPr marL="0" marR="0" marT="146685"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tc>
                  <a:txBody>
                    <a:bodyPr/>
                    <a:lstStyle/>
                    <a:p>
                      <a:pPr marL="92075">
                        <a:lnSpc>
                          <a:spcPct val="100000"/>
                        </a:lnSpc>
                        <a:spcBef>
                          <a:spcPts val="245"/>
                        </a:spcBef>
                      </a:pPr>
                      <a:r>
                        <a:rPr sz="1400" spc="-10" dirty="0">
                          <a:latin typeface="UD Digi Kyokasho NK-R"/>
                          <a:cs typeface="UD Digi Kyokasho NK-R"/>
                        </a:rPr>
                        <a:t>・調査票の作成</a:t>
                      </a:r>
                      <a:endParaRPr sz="1400">
                        <a:latin typeface="UD Digi Kyokasho NK-R"/>
                        <a:cs typeface="UD Digi Kyokasho NK-R"/>
                      </a:endParaRPr>
                    </a:p>
                    <a:p>
                      <a:pPr marL="92075">
                        <a:lnSpc>
                          <a:spcPct val="100000"/>
                        </a:lnSpc>
                      </a:pPr>
                      <a:r>
                        <a:rPr sz="1400" spc="-20" dirty="0">
                          <a:latin typeface="UD Digi Kyokasho NK-R"/>
                          <a:cs typeface="UD Digi Kyokasho NK-R"/>
                        </a:rPr>
                        <a:t>・調査票の配布及び回収</a:t>
                      </a:r>
                      <a:endParaRPr sz="1400">
                        <a:latin typeface="UD Digi Kyokasho NK-R"/>
                        <a:cs typeface="UD Digi Kyokasho NK-R"/>
                      </a:endParaRPr>
                    </a:p>
                    <a:p>
                      <a:pPr marL="92075">
                        <a:lnSpc>
                          <a:spcPct val="100000"/>
                        </a:lnSpc>
                        <a:spcBef>
                          <a:spcPts val="5"/>
                        </a:spcBef>
                      </a:pPr>
                      <a:r>
                        <a:rPr sz="1400" spc="-10" dirty="0">
                          <a:latin typeface="UD Digi Kyokasho NK-R"/>
                          <a:cs typeface="UD Digi Kyokasho NK-R"/>
                        </a:rPr>
                        <a:t>・調査結果の入力・集計</a:t>
                      </a:r>
                      <a:endParaRPr sz="1400">
                        <a:latin typeface="UD Digi Kyokasho NK-R"/>
                        <a:cs typeface="UD Digi Kyokasho NK-R"/>
                      </a:endParaRPr>
                    </a:p>
                    <a:p>
                      <a:pPr marL="92075">
                        <a:lnSpc>
                          <a:spcPct val="100000"/>
                        </a:lnSpc>
                      </a:pPr>
                      <a:r>
                        <a:rPr sz="1400" spc="-15" dirty="0">
                          <a:latin typeface="UD Digi Kyokasho NK-R"/>
                          <a:cs typeface="UD Digi Kyokasho NK-R"/>
                        </a:rPr>
                        <a:t>・過去の利用実績の把握・分析</a:t>
                      </a:r>
                      <a:r>
                        <a:rPr sz="1400" spc="-10" dirty="0">
                          <a:latin typeface="UD Digi Kyokasho NK-R"/>
                          <a:cs typeface="UD Digi Kyokasho NK-R"/>
                        </a:rPr>
                        <a:t>（</a:t>
                      </a:r>
                      <a:r>
                        <a:rPr sz="1400" spc="-15" dirty="0">
                          <a:latin typeface="UD Digi Kyokasho NK-R"/>
                          <a:cs typeface="UD Digi Kyokasho NK-R"/>
                        </a:rPr>
                        <a:t>必要に応じて</a:t>
                      </a:r>
                      <a:r>
                        <a:rPr sz="1400" spc="-50" dirty="0">
                          <a:latin typeface="UD Digi Kyokasho NK-R"/>
                          <a:cs typeface="UD Digi Kyokasho NK-R"/>
                        </a:rPr>
                        <a:t>）</a:t>
                      </a:r>
                      <a:endParaRPr sz="1400">
                        <a:latin typeface="UD Digi Kyokasho NK-R"/>
                        <a:cs typeface="UD Digi Kyokasho NK-R"/>
                      </a:endParaRPr>
                    </a:p>
                    <a:p>
                      <a:pPr marL="92075">
                        <a:lnSpc>
                          <a:spcPct val="100000"/>
                        </a:lnSpc>
                      </a:pPr>
                      <a:r>
                        <a:rPr sz="1400" spc="-20" dirty="0">
                          <a:latin typeface="UD Digi Kyokasho NK-R"/>
                          <a:cs typeface="UD Digi Kyokasho NK-R"/>
                        </a:rPr>
                        <a:t>・集計結果報告書の作成</a:t>
                      </a:r>
                      <a:endParaRPr sz="1400">
                        <a:latin typeface="UD Digi Kyokasho NK-R"/>
                        <a:cs typeface="UD Digi Kyokasho NK-R"/>
                      </a:endParaRPr>
                    </a:p>
                  </a:txBody>
                  <a:tcPr marL="0" marR="0" marT="31115"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extLst>
                  <a:ext uri="{0D108BD9-81ED-4DB2-BD59-A6C34878D82A}">
                    <a16:rowId xmlns:a16="http://schemas.microsoft.com/office/drawing/2014/main" val="10001"/>
                  </a:ext>
                </a:extLst>
              </a:tr>
              <a:tr h="730885">
                <a:tc>
                  <a:txBody>
                    <a:bodyPr/>
                    <a:lstStyle/>
                    <a:p>
                      <a:pPr>
                        <a:lnSpc>
                          <a:spcPct val="100000"/>
                        </a:lnSpc>
                        <a:spcBef>
                          <a:spcPts val="315"/>
                        </a:spcBef>
                      </a:pPr>
                      <a:endParaRPr sz="1400">
                        <a:latin typeface="Times New Roman"/>
                        <a:cs typeface="Times New Roman"/>
                      </a:endParaRPr>
                    </a:p>
                    <a:p>
                      <a:pPr marL="90805">
                        <a:lnSpc>
                          <a:spcPct val="100000"/>
                        </a:lnSpc>
                        <a:spcBef>
                          <a:spcPts val="5"/>
                        </a:spcBef>
                      </a:pPr>
                      <a:r>
                        <a:rPr sz="1400" b="1" dirty="0">
                          <a:latin typeface="UD Digi Kyokasho NK-B"/>
                          <a:cs typeface="UD Digi Kyokasho NK-B"/>
                        </a:rPr>
                        <a:t>（2）</a:t>
                      </a:r>
                      <a:r>
                        <a:rPr sz="1400" b="1" spc="-15" dirty="0">
                          <a:latin typeface="UD Digi Kyokasho NK-B"/>
                          <a:cs typeface="UD Digi Kyokasho NK-B"/>
                        </a:rPr>
                        <a:t>調査結果に基づく課題整理</a:t>
                      </a:r>
                      <a:endParaRPr sz="1400">
                        <a:latin typeface="UD Digi Kyokasho NK-B"/>
                        <a:cs typeface="UD Digi Kyokasho NK-B"/>
                      </a:endParaRPr>
                    </a:p>
                  </a:txBody>
                  <a:tcPr marL="0" marR="0" marT="40005"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solidFill>
                      <a:srgbClr val="EFF9FD"/>
                    </a:solidFill>
                  </a:tcPr>
                </a:tc>
                <a:tc>
                  <a:txBody>
                    <a:bodyPr/>
                    <a:lstStyle/>
                    <a:p>
                      <a:pPr marL="92075" marR="118110">
                        <a:lnSpc>
                          <a:spcPct val="100000"/>
                        </a:lnSpc>
                        <a:spcBef>
                          <a:spcPts val="250"/>
                        </a:spcBef>
                      </a:pPr>
                      <a:r>
                        <a:rPr sz="1400" dirty="0">
                          <a:latin typeface="UD Digi Kyokasho NK-R"/>
                          <a:cs typeface="UD Digi Kyokasho NK-R"/>
                        </a:rPr>
                        <a:t>・（1）</a:t>
                      </a:r>
                      <a:r>
                        <a:rPr sz="1400" spc="-20" dirty="0">
                          <a:latin typeface="UD Digi Kyokasho NK-R"/>
                          <a:cs typeface="UD Digi Kyokasho NK-R"/>
                        </a:rPr>
                        <a:t>の結果をもとに、地域における教育・保育の提供体制や子ども・子育て支援事業等に</a:t>
                      </a:r>
                      <a:r>
                        <a:rPr sz="1400" spc="-5" dirty="0">
                          <a:latin typeface="UD Digi Kyokasho NK-R"/>
                          <a:cs typeface="UD Digi Kyokasho NK-R"/>
                        </a:rPr>
                        <a:t>関する課題を整理する。</a:t>
                      </a:r>
                      <a:endParaRPr sz="1400">
                        <a:latin typeface="UD Digi Kyokasho NK-R"/>
                        <a:cs typeface="UD Digi Kyokasho NK-R"/>
                      </a:endParaRPr>
                    </a:p>
                  </a:txBody>
                  <a:tcPr marL="0" marR="0" marT="31750"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tc>
                  <a:txBody>
                    <a:bodyPr/>
                    <a:lstStyle/>
                    <a:p>
                      <a:pPr marL="92075">
                        <a:lnSpc>
                          <a:spcPct val="100000"/>
                        </a:lnSpc>
                        <a:spcBef>
                          <a:spcPts val="250"/>
                        </a:spcBef>
                      </a:pPr>
                      <a:r>
                        <a:rPr sz="1400" spc="-10" dirty="0">
                          <a:latin typeface="UD Digi Kyokasho NK-R"/>
                          <a:cs typeface="UD Digi Kyokasho NK-R"/>
                        </a:rPr>
                        <a:t>・結果の分析と評価</a:t>
                      </a:r>
                      <a:endParaRPr sz="1400">
                        <a:latin typeface="UD Digi Kyokasho NK-R"/>
                        <a:cs typeface="UD Digi Kyokasho NK-R"/>
                      </a:endParaRPr>
                    </a:p>
                    <a:p>
                      <a:pPr marL="92075">
                        <a:lnSpc>
                          <a:spcPct val="100000"/>
                        </a:lnSpc>
                      </a:pPr>
                      <a:r>
                        <a:rPr sz="1400" spc="-15" dirty="0">
                          <a:latin typeface="UD Digi Kyokasho NK-R"/>
                          <a:cs typeface="UD Digi Kyokasho NK-R"/>
                        </a:rPr>
                        <a:t>・既存施策の取組状況の評価</a:t>
                      </a:r>
                      <a:endParaRPr sz="1400">
                        <a:latin typeface="UD Digi Kyokasho NK-R"/>
                        <a:cs typeface="UD Digi Kyokasho NK-R"/>
                      </a:endParaRPr>
                    </a:p>
                    <a:p>
                      <a:pPr marL="92075">
                        <a:lnSpc>
                          <a:spcPct val="100000"/>
                        </a:lnSpc>
                      </a:pPr>
                      <a:r>
                        <a:rPr sz="1400" spc="-10" dirty="0">
                          <a:latin typeface="UD Digi Kyokasho NK-R"/>
                          <a:cs typeface="UD Digi Kyokasho NK-R"/>
                        </a:rPr>
                        <a:t>・課題の取りまとめ</a:t>
                      </a:r>
                      <a:endParaRPr sz="1400">
                        <a:latin typeface="UD Digi Kyokasho NK-R"/>
                        <a:cs typeface="UD Digi Kyokasho NK-R"/>
                      </a:endParaRPr>
                    </a:p>
                  </a:txBody>
                  <a:tcPr marL="0" marR="0" marT="31750"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extLst>
                  <a:ext uri="{0D108BD9-81ED-4DB2-BD59-A6C34878D82A}">
                    <a16:rowId xmlns:a16="http://schemas.microsoft.com/office/drawing/2014/main" val="10002"/>
                  </a:ext>
                </a:extLst>
              </a:tr>
              <a:tr h="518159">
                <a:tc>
                  <a:txBody>
                    <a:bodyPr/>
                    <a:lstStyle/>
                    <a:p>
                      <a:pPr marL="391160" marR="478155" indent="-300355">
                        <a:lnSpc>
                          <a:spcPct val="100000"/>
                        </a:lnSpc>
                        <a:spcBef>
                          <a:spcPts val="250"/>
                        </a:spcBef>
                      </a:pPr>
                      <a:r>
                        <a:rPr sz="1400" b="1" dirty="0">
                          <a:latin typeface="UD Digi Kyokasho NK-B"/>
                          <a:cs typeface="UD Digi Kyokasho NK-B"/>
                        </a:rPr>
                        <a:t>（3）</a:t>
                      </a:r>
                      <a:r>
                        <a:rPr sz="1400" b="1" spc="-20" dirty="0">
                          <a:latin typeface="UD Digi Kyokasho NK-B"/>
                          <a:cs typeface="UD Digi Kyokasho NK-B"/>
                        </a:rPr>
                        <a:t>量の見込みの算出及び</a:t>
                      </a:r>
                      <a:r>
                        <a:rPr sz="1400" b="1" spc="-10" dirty="0">
                          <a:latin typeface="UD Digi Kyokasho NK-B"/>
                          <a:cs typeface="UD Digi Kyokasho NK-B"/>
                        </a:rPr>
                        <a:t>目標量の設定</a:t>
                      </a:r>
                      <a:endParaRPr sz="1400">
                        <a:latin typeface="UD Digi Kyokasho NK-B"/>
                        <a:cs typeface="UD Digi Kyokasho NK-B"/>
                      </a:endParaRPr>
                    </a:p>
                  </a:txBody>
                  <a:tcPr marL="0" marR="0" marT="31750"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solidFill>
                      <a:srgbClr val="EFF9FD"/>
                    </a:solidFill>
                  </a:tcPr>
                </a:tc>
                <a:tc>
                  <a:txBody>
                    <a:bodyPr/>
                    <a:lstStyle/>
                    <a:p>
                      <a:pPr marL="92075" marR="158115">
                        <a:lnSpc>
                          <a:spcPct val="100000"/>
                        </a:lnSpc>
                        <a:spcBef>
                          <a:spcPts val="250"/>
                        </a:spcBef>
                      </a:pPr>
                      <a:r>
                        <a:rPr sz="1400" spc="-20" dirty="0">
                          <a:latin typeface="UD Digi Kyokasho NK-R"/>
                          <a:cs typeface="UD Digi Kyokasho NK-R"/>
                        </a:rPr>
                        <a:t>・ニーズ調査の結果をもとにして、量の見込みと、ニーズを満たすための目標量を設定する。</a:t>
                      </a:r>
                      <a:endParaRPr sz="1400">
                        <a:latin typeface="UD Digi Kyokasho NK-R"/>
                        <a:cs typeface="UD Digi Kyokasho NK-R"/>
                      </a:endParaRPr>
                    </a:p>
                  </a:txBody>
                  <a:tcPr marL="0" marR="0" marT="31750"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tc>
                  <a:txBody>
                    <a:bodyPr/>
                    <a:lstStyle/>
                    <a:p>
                      <a:pPr marL="92075">
                        <a:lnSpc>
                          <a:spcPct val="100000"/>
                        </a:lnSpc>
                        <a:spcBef>
                          <a:spcPts val="1090"/>
                        </a:spcBef>
                      </a:pPr>
                      <a:r>
                        <a:rPr sz="1400" dirty="0">
                          <a:latin typeface="UD Digi Kyokasho NK-R"/>
                          <a:cs typeface="UD Digi Kyokasho NK-R"/>
                        </a:rPr>
                        <a:t>（</a:t>
                      </a:r>
                      <a:r>
                        <a:rPr sz="1400" spc="-15" dirty="0">
                          <a:latin typeface="UD Digi Kyokasho NK-R"/>
                          <a:cs typeface="UD Digi Kyokasho NK-R"/>
                        </a:rPr>
                        <a:t>・詳細は、５ページ以降参照</a:t>
                      </a:r>
                      <a:r>
                        <a:rPr sz="1400" spc="-50" dirty="0">
                          <a:latin typeface="UD Digi Kyokasho NK-R"/>
                          <a:cs typeface="UD Digi Kyokasho NK-R"/>
                        </a:rPr>
                        <a:t>）</a:t>
                      </a:r>
                      <a:endParaRPr sz="1400">
                        <a:latin typeface="UD Digi Kyokasho NK-R"/>
                        <a:cs typeface="UD Digi Kyokasho NK-R"/>
                      </a:endParaRPr>
                    </a:p>
                  </a:txBody>
                  <a:tcPr marL="0" marR="0" marT="138430"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extLst>
                  <a:ext uri="{0D108BD9-81ED-4DB2-BD59-A6C34878D82A}">
                    <a16:rowId xmlns:a16="http://schemas.microsoft.com/office/drawing/2014/main" val="10003"/>
                  </a:ext>
                </a:extLst>
              </a:tr>
              <a:tr h="731520">
                <a:tc>
                  <a:txBody>
                    <a:bodyPr/>
                    <a:lstStyle/>
                    <a:p>
                      <a:pPr>
                        <a:lnSpc>
                          <a:spcPct val="100000"/>
                        </a:lnSpc>
                        <a:spcBef>
                          <a:spcPts val="320"/>
                        </a:spcBef>
                      </a:pPr>
                      <a:endParaRPr sz="1400">
                        <a:latin typeface="Times New Roman"/>
                        <a:cs typeface="Times New Roman"/>
                      </a:endParaRPr>
                    </a:p>
                    <a:p>
                      <a:pPr marL="90805">
                        <a:lnSpc>
                          <a:spcPct val="100000"/>
                        </a:lnSpc>
                      </a:pPr>
                      <a:r>
                        <a:rPr sz="1400" b="1" dirty="0">
                          <a:latin typeface="UD Digi Kyokasho NK-B"/>
                          <a:cs typeface="UD Digi Kyokasho NK-B"/>
                        </a:rPr>
                        <a:t>（4）</a:t>
                      </a:r>
                      <a:r>
                        <a:rPr sz="1400" b="1" spc="-20" dirty="0">
                          <a:latin typeface="UD Digi Kyokasho NK-B"/>
                          <a:cs typeface="UD Digi Kyokasho NK-B"/>
                        </a:rPr>
                        <a:t>計画案の作成</a:t>
                      </a:r>
                      <a:endParaRPr sz="1400">
                        <a:latin typeface="UD Digi Kyokasho NK-B"/>
                        <a:cs typeface="UD Digi Kyokasho NK-B"/>
                      </a:endParaRPr>
                    </a:p>
                  </a:txBody>
                  <a:tcPr marL="0" marR="0" marT="40640"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solidFill>
                      <a:srgbClr val="EFF9FD"/>
                    </a:solidFill>
                  </a:tcPr>
                </a:tc>
                <a:tc>
                  <a:txBody>
                    <a:bodyPr/>
                    <a:lstStyle/>
                    <a:p>
                      <a:pPr marL="92075" marR="123189">
                        <a:lnSpc>
                          <a:spcPct val="100000"/>
                        </a:lnSpc>
                        <a:spcBef>
                          <a:spcPts val="250"/>
                        </a:spcBef>
                      </a:pPr>
                      <a:r>
                        <a:rPr sz="1400" spc="-20" dirty="0">
                          <a:latin typeface="UD Digi Kyokasho NK-R"/>
                          <a:cs typeface="UD Digi Kyokasho NK-R"/>
                        </a:rPr>
                        <a:t>・今後講じていくべき施策を検討するとともに、それをいつ・どのように実施するかを決め、計</a:t>
                      </a:r>
                      <a:r>
                        <a:rPr sz="1400" spc="-15" dirty="0">
                          <a:latin typeface="UD Digi Kyokasho NK-R"/>
                          <a:cs typeface="UD Digi Kyokasho NK-R"/>
                        </a:rPr>
                        <a:t>画書の案を作成する。</a:t>
                      </a:r>
                      <a:endParaRPr sz="1400">
                        <a:latin typeface="UD Digi Kyokasho NK-R"/>
                        <a:cs typeface="UD Digi Kyokasho NK-R"/>
                      </a:endParaRPr>
                    </a:p>
                  </a:txBody>
                  <a:tcPr marL="0" marR="0" marT="31750"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tc>
                  <a:txBody>
                    <a:bodyPr/>
                    <a:lstStyle/>
                    <a:p>
                      <a:pPr marL="92075">
                        <a:lnSpc>
                          <a:spcPct val="100000"/>
                        </a:lnSpc>
                        <a:spcBef>
                          <a:spcPts val="250"/>
                        </a:spcBef>
                      </a:pPr>
                      <a:r>
                        <a:rPr sz="1400" spc="-20" dirty="0">
                          <a:latin typeface="UD Digi Kyokasho NK-R"/>
                          <a:cs typeface="UD Digi Kyokasho NK-R"/>
                        </a:rPr>
                        <a:t>・国の基本指針の精査</a:t>
                      </a:r>
                      <a:endParaRPr sz="1400">
                        <a:latin typeface="UD Digi Kyokasho NK-R"/>
                        <a:cs typeface="UD Digi Kyokasho NK-R"/>
                      </a:endParaRPr>
                    </a:p>
                    <a:p>
                      <a:pPr marL="92075">
                        <a:lnSpc>
                          <a:spcPct val="100000"/>
                        </a:lnSpc>
                      </a:pPr>
                      <a:r>
                        <a:rPr sz="1400" spc="-10" dirty="0">
                          <a:latin typeface="UD Digi Kyokasho NK-R"/>
                          <a:cs typeface="UD Digi Kyokasho NK-R"/>
                        </a:rPr>
                        <a:t>・必要な施策及びKPI</a:t>
                      </a:r>
                      <a:r>
                        <a:rPr sz="1400" spc="-25" dirty="0">
                          <a:latin typeface="UD Digi Kyokasho NK-R"/>
                          <a:cs typeface="UD Digi Kyokasho NK-R"/>
                        </a:rPr>
                        <a:t>等の検討</a:t>
                      </a:r>
                      <a:endParaRPr sz="1400">
                        <a:latin typeface="UD Digi Kyokasho NK-R"/>
                        <a:cs typeface="UD Digi Kyokasho NK-R"/>
                      </a:endParaRPr>
                    </a:p>
                    <a:p>
                      <a:pPr marL="92075">
                        <a:lnSpc>
                          <a:spcPct val="100000"/>
                        </a:lnSpc>
                      </a:pPr>
                      <a:r>
                        <a:rPr sz="1400" spc="-15" dirty="0">
                          <a:latin typeface="UD Digi Kyokasho NK-R"/>
                          <a:cs typeface="UD Digi Kyokasho NK-R"/>
                        </a:rPr>
                        <a:t>・計画文案の作成</a:t>
                      </a:r>
                      <a:endParaRPr sz="1400">
                        <a:latin typeface="UD Digi Kyokasho NK-R"/>
                        <a:cs typeface="UD Digi Kyokasho NK-R"/>
                      </a:endParaRPr>
                    </a:p>
                  </a:txBody>
                  <a:tcPr marL="0" marR="0" marT="31750"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extLst>
                  <a:ext uri="{0D108BD9-81ED-4DB2-BD59-A6C34878D82A}">
                    <a16:rowId xmlns:a16="http://schemas.microsoft.com/office/drawing/2014/main" val="10004"/>
                  </a:ext>
                </a:extLst>
              </a:tr>
              <a:tr h="517525">
                <a:tc>
                  <a:txBody>
                    <a:bodyPr/>
                    <a:lstStyle/>
                    <a:p>
                      <a:pPr marL="90805">
                        <a:lnSpc>
                          <a:spcPct val="100000"/>
                        </a:lnSpc>
                        <a:spcBef>
                          <a:spcPts val="1095"/>
                        </a:spcBef>
                      </a:pPr>
                      <a:r>
                        <a:rPr sz="1400" b="1" dirty="0">
                          <a:latin typeface="UD Digi Kyokasho NK-B"/>
                          <a:cs typeface="UD Digi Kyokasho NK-B"/>
                        </a:rPr>
                        <a:t>（5）</a:t>
                      </a:r>
                      <a:r>
                        <a:rPr sz="1400" b="1" spc="-25" dirty="0">
                          <a:latin typeface="UD Digi Kyokasho NK-B"/>
                          <a:cs typeface="UD Digi Kyokasho NK-B"/>
                        </a:rPr>
                        <a:t>パブリックコメント</a:t>
                      </a:r>
                      <a:endParaRPr sz="1400">
                        <a:latin typeface="UD Digi Kyokasho NK-B"/>
                        <a:cs typeface="UD Digi Kyokasho NK-B"/>
                      </a:endParaRPr>
                    </a:p>
                  </a:txBody>
                  <a:tcPr marL="0" marR="0" marT="139065"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solidFill>
                      <a:srgbClr val="EFF9FD"/>
                    </a:solidFill>
                  </a:tcPr>
                </a:tc>
                <a:tc>
                  <a:txBody>
                    <a:bodyPr/>
                    <a:lstStyle/>
                    <a:p>
                      <a:pPr marL="92075" marR="248285">
                        <a:lnSpc>
                          <a:spcPct val="100000"/>
                        </a:lnSpc>
                        <a:spcBef>
                          <a:spcPts val="250"/>
                        </a:spcBef>
                      </a:pPr>
                      <a:r>
                        <a:rPr sz="1400" spc="-25" dirty="0">
                          <a:latin typeface="UD Digi Kyokasho NK-R"/>
                          <a:cs typeface="UD Digi Kyokasho NK-R"/>
                        </a:rPr>
                        <a:t>・完成した計画書の案を住民の縦覧に供し、</a:t>
                      </a:r>
                      <a:r>
                        <a:rPr sz="1400" spc="-10" dirty="0">
                          <a:latin typeface="UD Digi Kyokasho NK-R"/>
                          <a:cs typeface="UD Digi Kyokasho NK-R"/>
                        </a:rPr>
                        <a:t>意見を求める。</a:t>
                      </a:r>
                      <a:endParaRPr sz="1400">
                        <a:latin typeface="UD Digi Kyokasho NK-R"/>
                        <a:cs typeface="UD Digi Kyokasho NK-R"/>
                      </a:endParaRPr>
                    </a:p>
                  </a:txBody>
                  <a:tcPr marL="0" marR="0" marT="31750"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tc>
                  <a:txBody>
                    <a:bodyPr/>
                    <a:lstStyle/>
                    <a:p>
                      <a:pPr marL="92075">
                        <a:lnSpc>
                          <a:spcPct val="100000"/>
                        </a:lnSpc>
                        <a:spcBef>
                          <a:spcPts val="250"/>
                        </a:spcBef>
                      </a:pPr>
                      <a:r>
                        <a:rPr sz="1400" spc="-10" dirty="0">
                          <a:latin typeface="UD Digi Kyokasho NK-R"/>
                          <a:cs typeface="UD Digi Kyokasho NK-R"/>
                        </a:rPr>
                        <a:t>・計画書案の公表</a:t>
                      </a:r>
                      <a:endParaRPr sz="1400">
                        <a:latin typeface="UD Digi Kyokasho NK-R"/>
                        <a:cs typeface="UD Digi Kyokasho NK-R"/>
                      </a:endParaRPr>
                    </a:p>
                    <a:p>
                      <a:pPr marL="92075">
                        <a:lnSpc>
                          <a:spcPct val="100000"/>
                        </a:lnSpc>
                      </a:pPr>
                      <a:r>
                        <a:rPr sz="1400" spc="-10" dirty="0">
                          <a:latin typeface="UD Digi Kyokasho NK-R"/>
                          <a:cs typeface="UD Digi Kyokasho NK-R"/>
                        </a:rPr>
                        <a:t>・住民意見の反映</a:t>
                      </a:r>
                      <a:endParaRPr sz="1400">
                        <a:latin typeface="UD Digi Kyokasho NK-R"/>
                        <a:cs typeface="UD Digi Kyokasho NK-R"/>
                      </a:endParaRPr>
                    </a:p>
                  </a:txBody>
                  <a:tcPr marL="0" marR="0" marT="31750"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extLst>
                  <a:ext uri="{0D108BD9-81ED-4DB2-BD59-A6C34878D82A}">
                    <a16:rowId xmlns:a16="http://schemas.microsoft.com/office/drawing/2014/main" val="10005"/>
                  </a:ext>
                </a:extLst>
              </a:tr>
              <a:tr h="730885">
                <a:tc>
                  <a:txBody>
                    <a:bodyPr/>
                    <a:lstStyle/>
                    <a:p>
                      <a:pPr marL="90805">
                        <a:lnSpc>
                          <a:spcPct val="100000"/>
                        </a:lnSpc>
                        <a:spcBef>
                          <a:spcPts val="1095"/>
                        </a:spcBef>
                      </a:pPr>
                      <a:r>
                        <a:rPr sz="1400" b="1" dirty="0">
                          <a:latin typeface="UD Digi Kyokasho NK-B"/>
                          <a:cs typeface="UD Digi Kyokasho NK-B"/>
                        </a:rPr>
                        <a:t>（6）</a:t>
                      </a:r>
                      <a:r>
                        <a:rPr sz="1400" b="1" spc="-10" dirty="0">
                          <a:latin typeface="UD Digi Kyokasho NK-B"/>
                          <a:cs typeface="UD Digi Kyokasho NK-B"/>
                        </a:rPr>
                        <a:t>地方版子ども・子育て会議</a:t>
                      </a:r>
                      <a:r>
                        <a:rPr sz="1350" b="1" spc="-75" baseline="24691" dirty="0">
                          <a:latin typeface="UD Digi Kyokasho NK-B"/>
                          <a:cs typeface="UD Digi Kyokasho NK-B"/>
                        </a:rPr>
                        <a:t>※</a:t>
                      </a:r>
                      <a:endParaRPr sz="1350" baseline="24691">
                        <a:latin typeface="UD Digi Kyokasho NK-B"/>
                        <a:cs typeface="UD Digi Kyokasho NK-B"/>
                      </a:endParaRPr>
                    </a:p>
                    <a:p>
                      <a:pPr marL="424815">
                        <a:lnSpc>
                          <a:spcPct val="100000"/>
                        </a:lnSpc>
                      </a:pPr>
                      <a:r>
                        <a:rPr sz="1400" b="1" spc="-20" dirty="0">
                          <a:latin typeface="UD Digi Kyokasho NK-B"/>
                          <a:cs typeface="UD Digi Kyokasho NK-B"/>
                        </a:rPr>
                        <a:t>における審議</a:t>
                      </a:r>
                      <a:endParaRPr sz="1400">
                        <a:latin typeface="UD Digi Kyokasho NK-B"/>
                        <a:cs typeface="UD Digi Kyokasho NK-B"/>
                      </a:endParaRPr>
                    </a:p>
                  </a:txBody>
                  <a:tcPr marL="0" marR="0" marT="139065"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solidFill>
                      <a:srgbClr val="EFF9FD"/>
                    </a:solidFill>
                  </a:tcPr>
                </a:tc>
                <a:tc>
                  <a:txBody>
                    <a:bodyPr/>
                    <a:lstStyle/>
                    <a:p>
                      <a:pPr marL="92075" marR="115570" algn="just">
                        <a:lnSpc>
                          <a:spcPct val="100000"/>
                        </a:lnSpc>
                        <a:spcBef>
                          <a:spcPts val="250"/>
                        </a:spcBef>
                      </a:pPr>
                      <a:r>
                        <a:rPr sz="1400" spc="-20" dirty="0">
                          <a:latin typeface="UD Digi Kyokasho NK-R"/>
                          <a:cs typeface="UD Digi Kyokasho NK-R"/>
                        </a:rPr>
                        <a:t>・計画に盛り込む施策や事業の目標値などに関して審議をします。計画策定の期間中、概ね</a:t>
                      </a:r>
                      <a:r>
                        <a:rPr sz="1400" spc="-50" dirty="0">
                          <a:latin typeface="UD Digi Kyokasho NK-R"/>
                          <a:cs typeface="UD Digi Kyokasho NK-R"/>
                        </a:rPr>
                        <a:t> </a:t>
                      </a:r>
                      <a:r>
                        <a:rPr sz="1400" spc="-10" dirty="0">
                          <a:latin typeface="UD Digi Kyokasho NK-R"/>
                          <a:cs typeface="UD Digi Kyokasho NK-R"/>
                        </a:rPr>
                        <a:t>3～</a:t>
                      </a:r>
                      <a:r>
                        <a:rPr sz="1400" spc="-15" dirty="0">
                          <a:latin typeface="UD Digi Kyokasho NK-R"/>
                          <a:cs typeface="UD Digi Kyokasho NK-R"/>
                        </a:rPr>
                        <a:t>５回程度実施される。</a:t>
                      </a:r>
                      <a:endParaRPr sz="1400">
                        <a:latin typeface="UD Digi Kyokasho NK-R"/>
                        <a:cs typeface="UD Digi Kyokasho NK-R"/>
                      </a:endParaRPr>
                    </a:p>
                  </a:txBody>
                  <a:tcPr marL="0" marR="0" marT="31750"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tc>
                  <a:txBody>
                    <a:bodyPr/>
                    <a:lstStyle/>
                    <a:p>
                      <a:pPr marL="92075">
                        <a:lnSpc>
                          <a:spcPct val="100000"/>
                        </a:lnSpc>
                        <a:spcBef>
                          <a:spcPts val="1095"/>
                        </a:spcBef>
                      </a:pPr>
                      <a:r>
                        <a:rPr sz="1400" spc="-10" dirty="0">
                          <a:latin typeface="UD Digi Kyokasho NK-R"/>
                          <a:cs typeface="UD Digi Kyokasho NK-R"/>
                        </a:rPr>
                        <a:t>・各種資料の提供</a:t>
                      </a:r>
                      <a:endParaRPr sz="1400">
                        <a:latin typeface="UD Digi Kyokasho NK-R"/>
                        <a:cs typeface="UD Digi Kyokasho NK-R"/>
                      </a:endParaRPr>
                    </a:p>
                    <a:p>
                      <a:pPr marL="92075">
                        <a:lnSpc>
                          <a:spcPct val="100000"/>
                        </a:lnSpc>
                      </a:pPr>
                      <a:r>
                        <a:rPr sz="1400" spc="-20" dirty="0">
                          <a:latin typeface="UD Digi Kyokasho NK-R"/>
                          <a:cs typeface="UD Digi Kyokasho NK-R"/>
                        </a:rPr>
                        <a:t>・審議結果の取りまとめと計画案への反映</a:t>
                      </a:r>
                      <a:endParaRPr sz="1400">
                        <a:latin typeface="UD Digi Kyokasho NK-R"/>
                        <a:cs typeface="UD Digi Kyokasho NK-R"/>
                      </a:endParaRPr>
                    </a:p>
                  </a:txBody>
                  <a:tcPr marL="0" marR="0" marT="139065" marB="0">
                    <a:lnL w="12700">
                      <a:solidFill>
                        <a:srgbClr val="C0E8F8"/>
                      </a:solidFill>
                      <a:prstDash val="solid"/>
                    </a:lnL>
                    <a:lnR w="12700">
                      <a:solidFill>
                        <a:srgbClr val="C0E8F8"/>
                      </a:solidFill>
                      <a:prstDash val="solid"/>
                    </a:lnR>
                    <a:lnT w="12700">
                      <a:solidFill>
                        <a:srgbClr val="C0E8F8"/>
                      </a:solidFill>
                      <a:prstDash val="solid"/>
                    </a:lnT>
                    <a:lnB w="12700">
                      <a:solidFill>
                        <a:srgbClr val="C0E8F8"/>
                      </a:solidFill>
                      <a:prstDash val="solid"/>
                    </a:lnB>
                  </a:tcPr>
                </a:tc>
                <a:extLst>
                  <a:ext uri="{0D108BD9-81ED-4DB2-BD59-A6C34878D82A}">
                    <a16:rowId xmlns:a16="http://schemas.microsoft.com/office/drawing/2014/main" val="10006"/>
                  </a:ext>
                </a:extLst>
              </a:tr>
            </a:tbl>
          </a:graphicData>
        </a:graphic>
      </p:graphicFrame>
      <p:sp>
        <p:nvSpPr>
          <p:cNvPr id="5" name="object 5"/>
          <p:cNvSpPr txBox="1"/>
          <p:nvPr/>
        </p:nvSpPr>
        <p:spPr>
          <a:xfrm>
            <a:off x="362813" y="6168644"/>
            <a:ext cx="8084820" cy="391160"/>
          </a:xfrm>
          <a:prstGeom prst="rect">
            <a:avLst/>
          </a:prstGeom>
        </p:spPr>
        <p:txBody>
          <a:bodyPr vert="horz" wrap="square" lIns="0" tIns="12700" rIns="0" bIns="0" rtlCol="0">
            <a:spAutoFit/>
          </a:bodyPr>
          <a:lstStyle/>
          <a:p>
            <a:pPr marL="12700">
              <a:lnSpc>
                <a:spcPct val="100000"/>
              </a:lnSpc>
              <a:spcBef>
                <a:spcPts val="100"/>
              </a:spcBef>
            </a:pPr>
            <a:r>
              <a:rPr sz="1200" spc="-20" dirty="0">
                <a:latin typeface="UD Digi Kyokasho NK-R"/>
                <a:cs typeface="UD Digi Kyokasho NK-R"/>
              </a:rPr>
              <a:t>※地方版子ども・子育て会議子ども・子育て支援法第</a:t>
            </a:r>
            <a:r>
              <a:rPr sz="1200" spc="-10" dirty="0">
                <a:latin typeface="UD Digi Kyokasho NK-R"/>
                <a:cs typeface="UD Digi Kyokasho NK-R"/>
              </a:rPr>
              <a:t>72</a:t>
            </a:r>
            <a:r>
              <a:rPr sz="1200" spc="-25" dirty="0">
                <a:latin typeface="UD Digi Kyokasho NK-R"/>
                <a:cs typeface="UD Digi Kyokasho NK-R"/>
              </a:rPr>
              <a:t>条に規定される「審議会その他の合議制の機関」のこと。</a:t>
            </a:r>
            <a:endParaRPr sz="1200">
              <a:latin typeface="UD Digi Kyokasho NK-R"/>
              <a:cs typeface="UD Digi Kyokasho NK-R"/>
            </a:endParaRPr>
          </a:p>
          <a:p>
            <a:pPr marL="164465">
              <a:lnSpc>
                <a:spcPct val="100000"/>
              </a:lnSpc>
            </a:pPr>
            <a:r>
              <a:rPr sz="1200" spc="-20" dirty="0">
                <a:latin typeface="UD Digi Kyokasho NK-R"/>
                <a:cs typeface="UD Digi Kyokasho NK-R"/>
              </a:rPr>
              <a:t>市町村は、設置が努力義務化されている。</a:t>
            </a:r>
            <a:r>
              <a:rPr sz="1200" u="sng" spc="-5" dirty="0">
                <a:uFill>
                  <a:solidFill>
                    <a:srgbClr val="000000"/>
                  </a:solidFill>
                </a:uFill>
                <a:latin typeface="UD Digi Kyokasho NK-R"/>
                <a:cs typeface="UD Digi Kyokasho NK-R"/>
              </a:rPr>
              <a:t>計画策定期間中は、他の計画における策定委員会や審議会に相当する役割を負う。</a:t>
            </a:r>
            <a:endParaRPr sz="1200">
              <a:latin typeface="UD Digi Kyokasho NK-R"/>
              <a:cs typeface="UD Digi Kyokasho NK-R"/>
            </a:endParaRPr>
          </a:p>
        </p:txBody>
      </p:sp>
      <p:sp>
        <p:nvSpPr>
          <p:cNvPr id="6" name="object 6"/>
          <p:cNvSpPr/>
          <p:nvPr/>
        </p:nvSpPr>
        <p:spPr>
          <a:xfrm>
            <a:off x="-1523" y="135636"/>
            <a:ext cx="12192000" cy="370840"/>
          </a:xfrm>
          <a:custGeom>
            <a:avLst/>
            <a:gdLst/>
            <a:ahLst/>
            <a:cxnLst/>
            <a:rect l="l" t="t" r="r" b="b"/>
            <a:pathLst>
              <a:path w="12192000" h="370840">
                <a:moveTo>
                  <a:pt x="12192000" y="0"/>
                </a:moveTo>
                <a:lnTo>
                  <a:pt x="0" y="0"/>
                </a:lnTo>
                <a:lnTo>
                  <a:pt x="0" y="370332"/>
                </a:lnTo>
                <a:lnTo>
                  <a:pt x="12192000" y="370332"/>
                </a:lnTo>
                <a:lnTo>
                  <a:pt x="12192000" y="0"/>
                </a:lnTo>
                <a:close/>
              </a:path>
            </a:pathLst>
          </a:custGeom>
          <a:solidFill>
            <a:srgbClr val="D2EEF9"/>
          </a:solidFill>
        </p:spPr>
        <p:txBody>
          <a:bodyPr wrap="square" lIns="0" tIns="0" rIns="0" bIns="0" rtlCol="0"/>
          <a:lstStyle/>
          <a:p>
            <a:endParaRPr/>
          </a:p>
        </p:txBody>
      </p:sp>
      <p:sp>
        <p:nvSpPr>
          <p:cNvPr id="7" name="object 7"/>
          <p:cNvSpPr txBox="1"/>
          <p:nvPr/>
        </p:nvSpPr>
        <p:spPr>
          <a:xfrm>
            <a:off x="205231" y="178688"/>
            <a:ext cx="5083810" cy="851535"/>
          </a:xfrm>
          <a:prstGeom prst="rect">
            <a:avLst/>
          </a:prstGeom>
        </p:spPr>
        <p:txBody>
          <a:bodyPr vert="horz" wrap="square" lIns="0" tIns="12065" rIns="0" bIns="0" rtlCol="0">
            <a:spAutoFit/>
          </a:bodyPr>
          <a:lstStyle/>
          <a:p>
            <a:pPr marL="12700">
              <a:lnSpc>
                <a:spcPct val="100000"/>
              </a:lnSpc>
              <a:spcBef>
                <a:spcPts val="95"/>
              </a:spcBef>
            </a:pPr>
            <a:r>
              <a:rPr sz="1600" spc="-30" dirty="0">
                <a:solidFill>
                  <a:srgbClr val="7E7E7E"/>
                </a:solidFill>
                <a:latin typeface="BIZ UDGothic"/>
                <a:cs typeface="BIZ UDGothic"/>
              </a:rPr>
              <a:t>子ども・子育て支援事業計画の概要</a:t>
            </a:r>
            <a:endParaRPr sz="1600">
              <a:latin typeface="BIZ UDGothic"/>
              <a:cs typeface="BIZ UDGothic"/>
            </a:endParaRPr>
          </a:p>
          <a:p>
            <a:pPr>
              <a:lnSpc>
                <a:spcPct val="100000"/>
              </a:lnSpc>
              <a:spcBef>
                <a:spcPts val="105"/>
              </a:spcBef>
            </a:pPr>
            <a:endParaRPr sz="1600">
              <a:latin typeface="BIZ UDGothic"/>
              <a:cs typeface="BIZ UDGothic"/>
            </a:endParaRPr>
          </a:p>
          <a:p>
            <a:pPr marL="268605" indent="-254000">
              <a:lnSpc>
                <a:spcPct val="100000"/>
              </a:lnSpc>
              <a:buSzPct val="95000"/>
              <a:buChar char="◇"/>
              <a:tabLst>
                <a:tab pos="268605" algn="l"/>
              </a:tabLst>
            </a:pPr>
            <a:r>
              <a:rPr sz="2000" b="1" u="heavy" spc="-25" dirty="0">
                <a:uFill>
                  <a:solidFill>
                    <a:srgbClr val="000000"/>
                  </a:solidFill>
                </a:uFill>
                <a:latin typeface="UD Digi Kyokasho NK-B"/>
                <a:cs typeface="UD Digi Kyokasho NK-B"/>
              </a:rPr>
              <a:t>子ども・子育て支援事業計画の作成プロセス</a:t>
            </a:r>
            <a:endParaRPr sz="2000">
              <a:latin typeface="UD Digi Kyokasho NK-B"/>
              <a:cs typeface="UD Digi Kyokasho NK-B"/>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38100">
              <a:lnSpc>
                <a:spcPts val="1395"/>
              </a:lnSpc>
            </a:pPr>
            <a:r>
              <a:rPr spc="-50" dirty="0"/>
              <a:t>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135890"/>
          </a:xfrm>
          <a:custGeom>
            <a:avLst/>
            <a:gdLst/>
            <a:ahLst/>
            <a:cxnLst/>
            <a:rect l="l" t="t" r="r" b="b"/>
            <a:pathLst>
              <a:path w="12192000" h="135890">
                <a:moveTo>
                  <a:pt x="0" y="135635"/>
                </a:moveTo>
                <a:lnTo>
                  <a:pt x="12192000" y="135635"/>
                </a:lnTo>
                <a:lnTo>
                  <a:pt x="12192000" y="0"/>
                </a:lnTo>
                <a:lnTo>
                  <a:pt x="0" y="0"/>
                </a:lnTo>
                <a:lnTo>
                  <a:pt x="0" y="135635"/>
                </a:lnTo>
                <a:close/>
              </a:path>
            </a:pathLst>
          </a:custGeom>
          <a:solidFill>
            <a:srgbClr val="1CACE3"/>
          </a:solidFill>
        </p:spPr>
        <p:txBody>
          <a:bodyPr wrap="square" lIns="0" tIns="0" rIns="0" bIns="0" rtlCol="0"/>
          <a:lstStyle/>
          <a:p>
            <a:endParaRPr/>
          </a:p>
        </p:txBody>
      </p:sp>
      <p:sp>
        <p:nvSpPr>
          <p:cNvPr id="3" name="object 3"/>
          <p:cNvSpPr/>
          <p:nvPr/>
        </p:nvSpPr>
        <p:spPr>
          <a:xfrm>
            <a:off x="0" y="6737604"/>
            <a:ext cx="12192000" cy="120650"/>
          </a:xfrm>
          <a:custGeom>
            <a:avLst/>
            <a:gdLst/>
            <a:ahLst/>
            <a:cxnLst/>
            <a:rect l="l" t="t" r="r" b="b"/>
            <a:pathLst>
              <a:path w="12192000" h="120650">
                <a:moveTo>
                  <a:pt x="12192000" y="0"/>
                </a:moveTo>
                <a:lnTo>
                  <a:pt x="0" y="0"/>
                </a:lnTo>
                <a:lnTo>
                  <a:pt x="0" y="120393"/>
                </a:lnTo>
                <a:lnTo>
                  <a:pt x="12192000" y="120393"/>
                </a:lnTo>
                <a:lnTo>
                  <a:pt x="12192000" y="0"/>
                </a:lnTo>
                <a:close/>
              </a:path>
            </a:pathLst>
          </a:custGeom>
          <a:solidFill>
            <a:srgbClr val="1CACE3"/>
          </a:solidFill>
        </p:spPr>
        <p:txBody>
          <a:bodyPr wrap="square" lIns="0" tIns="0" rIns="0" bIns="0" rtlCol="0"/>
          <a:lstStyle/>
          <a:p>
            <a:endParaRPr/>
          </a:p>
        </p:txBody>
      </p:sp>
      <p:sp>
        <p:nvSpPr>
          <p:cNvPr id="4" name="object 4"/>
          <p:cNvSpPr txBox="1"/>
          <p:nvPr/>
        </p:nvSpPr>
        <p:spPr>
          <a:xfrm>
            <a:off x="531571" y="3532253"/>
            <a:ext cx="7145655" cy="776605"/>
          </a:xfrm>
          <a:prstGeom prst="rect">
            <a:avLst/>
          </a:prstGeom>
        </p:spPr>
        <p:txBody>
          <a:bodyPr vert="horz" wrap="square" lIns="0" tIns="113664" rIns="0" bIns="0" rtlCol="0">
            <a:spAutoFit/>
          </a:bodyPr>
          <a:lstStyle/>
          <a:p>
            <a:pPr marL="38100">
              <a:lnSpc>
                <a:spcPct val="100000"/>
              </a:lnSpc>
              <a:spcBef>
                <a:spcPts val="894"/>
              </a:spcBef>
            </a:pPr>
            <a:r>
              <a:rPr sz="1800" b="1" spc="-10" dirty="0">
                <a:latin typeface="UD Digi Kyokasho NK-B"/>
                <a:cs typeface="UD Digi Kyokasho NK-B"/>
              </a:rPr>
              <a:t>●ニーズ把握の方法</a:t>
            </a:r>
            <a:endParaRPr sz="1800">
              <a:latin typeface="UD Digi Kyokasho NK-B"/>
              <a:cs typeface="UD Digi Kyokasho NK-B"/>
            </a:endParaRPr>
          </a:p>
          <a:p>
            <a:pPr marL="152400">
              <a:lnSpc>
                <a:spcPct val="100000"/>
              </a:lnSpc>
              <a:spcBef>
                <a:spcPts val="795"/>
              </a:spcBef>
            </a:pPr>
            <a:r>
              <a:rPr sz="1800" u="sng" spc="-30" dirty="0">
                <a:uFill>
                  <a:solidFill>
                    <a:srgbClr val="000000"/>
                  </a:solidFill>
                </a:uFill>
                <a:latin typeface="UD Digi Kyokasho NK-R"/>
                <a:cs typeface="UD Digi Kyokasho NK-R"/>
              </a:rPr>
              <a:t>子ども・子育て支援ニーズ調査により把握</a:t>
            </a:r>
            <a:r>
              <a:rPr sz="1800" spc="-25" dirty="0">
                <a:latin typeface="UD Digi Kyokasho NK-R"/>
                <a:cs typeface="UD Digi Kyokasho NK-R"/>
              </a:rPr>
              <a:t>することが基本とされている</a:t>
            </a:r>
            <a:r>
              <a:rPr sz="1800" spc="-15" baseline="25462" dirty="0">
                <a:latin typeface="UD Digi Kyokasho NK-R"/>
                <a:cs typeface="UD Digi Kyokasho NK-R"/>
              </a:rPr>
              <a:t>※1</a:t>
            </a:r>
            <a:r>
              <a:rPr sz="1800" spc="-50" dirty="0">
                <a:latin typeface="UD Digi Kyokasho NK-R"/>
                <a:cs typeface="UD Digi Kyokasho NK-R"/>
              </a:rPr>
              <a:t>。</a:t>
            </a:r>
            <a:endParaRPr sz="1800">
              <a:latin typeface="UD Digi Kyokasho NK-R"/>
              <a:cs typeface="UD Digi Kyokasho NK-R"/>
            </a:endParaRPr>
          </a:p>
        </p:txBody>
      </p:sp>
      <p:sp>
        <p:nvSpPr>
          <p:cNvPr id="5" name="object 5"/>
          <p:cNvSpPr txBox="1"/>
          <p:nvPr/>
        </p:nvSpPr>
        <p:spPr>
          <a:xfrm>
            <a:off x="646176" y="4382261"/>
            <a:ext cx="10316210" cy="299720"/>
          </a:xfrm>
          <a:prstGeom prst="rect">
            <a:avLst/>
          </a:prstGeom>
        </p:spPr>
        <p:txBody>
          <a:bodyPr vert="horz" wrap="square" lIns="0" tIns="12700" rIns="0" bIns="0" rtlCol="0">
            <a:spAutoFit/>
          </a:bodyPr>
          <a:lstStyle/>
          <a:p>
            <a:pPr marL="38100">
              <a:lnSpc>
                <a:spcPct val="100000"/>
              </a:lnSpc>
              <a:spcBef>
                <a:spcPts val="100"/>
              </a:spcBef>
            </a:pPr>
            <a:r>
              <a:rPr sz="1800" spc="-10" dirty="0">
                <a:latin typeface="UD Digi Kyokasho NK-R"/>
                <a:cs typeface="UD Digi Kyokasho NK-R"/>
              </a:rPr>
              <a:t>調査は「</a:t>
            </a:r>
            <a:r>
              <a:rPr sz="1800" u="sng" dirty="0">
                <a:uFill>
                  <a:solidFill>
                    <a:srgbClr val="000000"/>
                  </a:solidFill>
                </a:uFill>
                <a:latin typeface="UD Digi Kyokasho NK-R"/>
                <a:cs typeface="UD Digi Kyokasho NK-R"/>
              </a:rPr>
              <a:t>未就学児</a:t>
            </a:r>
            <a:r>
              <a:rPr sz="1800" u="sng" spc="-10" dirty="0">
                <a:uFill>
                  <a:solidFill>
                    <a:srgbClr val="000000"/>
                  </a:solidFill>
                </a:uFill>
                <a:latin typeface="UD Digi Kyokasho NK-R"/>
                <a:cs typeface="UD Digi Kyokasho NK-R"/>
              </a:rPr>
              <a:t>（～5歳までの子ども）</a:t>
            </a:r>
            <a:r>
              <a:rPr sz="1800" u="sng" spc="-5" dirty="0">
                <a:uFill>
                  <a:solidFill>
                    <a:srgbClr val="000000"/>
                  </a:solidFill>
                </a:uFill>
                <a:latin typeface="UD Digi Kyokasho NK-R"/>
                <a:cs typeface="UD Digi Kyokasho NK-R"/>
              </a:rPr>
              <a:t>の保護者</a:t>
            </a:r>
            <a:r>
              <a:rPr sz="1800" spc="-10" dirty="0">
                <a:latin typeface="UD Digi Kyokasho NK-R"/>
                <a:cs typeface="UD Digi Kyokasho NK-R"/>
              </a:rPr>
              <a:t>」と「</a:t>
            </a:r>
            <a:r>
              <a:rPr sz="1800" u="sng" dirty="0">
                <a:uFill>
                  <a:solidFill>
                    <a:srgbClr val="000000"/>
                  </a:solidFill>
                </a:uFill>
                <a:latin typeface="UD Digi Kyokasho NK-R"/>
                <a:cs typeface="UD Digi Kyokasho NK-R"/>
              </a:rPr>
              <a:t>就学児（</a:t>
            </a:r>
            <a:r>
              <a:rPr sz="1800" u="sng" spc="-5" dirty="0">
                <a:uFill>
                  <a:solidFill>
                    <a:srgbClr val="000000"/>
                  </a:solidFill>
                </a:uFill>
                <a:latin typeface="UD Digi Kyokasho NK-R"/>
                <a:cs typeface="UD Digi Kyokasho NK-R"/>
              </a:rPr>
              <a:t>小学</a:t>
            </a:r>
            <a:r>
              <a:rPr sz="1800" u="sng" spc="-10" dirty="0">
                <a:uFill>
                  <a:solidFill>
                    <a:srgbClr val="000000"/>
                  </a:solidFill>
                </a:uFill>
                <a:latin typeface="UD Digi Kyokasho NK-R"/>
                <a:cs typeface="UD Digi Kyokasho NK-R"/>
              </a:rPr>
              <a:t>1～6年生</a:t>
            </a:r>
            <a:r>
              <a:rPr sz="1800" u="sng" spc="-15" dirty="0">
                <a:uFill>
                  <a:solidFill>
                    <a:srgbClr val="000000"/>
                  </a:solidFill>
                </a:uFill>
                <a:latin typeface="UD Digi Kyokasho NK-R"/>
                <a:cs typeface="UD Digi Kyokasho NK-R"/>
              </a:rPr>
              <a:t>）</a:t>
            </a:r>
            <a:r>
              <a:rPr sz="1800" u="sng" spc="-10" dirty="0">
                <a:uFill>
                  <a:solidFill>
                    <a:srgbClr val="000000"/>
                  </a:solidFill>
                </a:uFill>
                <a:latin typeface="UD Digi Kyokasho NK-R"/>
                <a:cs typeface="UD Digi Kyokasho NK-R"/>
              </a:rPr>
              <a:t>の保護者</a:t>
            </a:r>
            <a:r>
              <a:rPr sz="1800" spc="-10" dirty="0">
                <a:latin typeface="UD Digi Kyokasho NK-R"/>
                <a:cs typeface="UD Digi Kyokasho NK-R"/>
              </a:rPr>
              <a:t>」に対して実施</a:t>
            </a:r>
            <a:r>
              <a:rPr sz="1800" spc="-15" baseline="25462" dirty="0">
                <a:latin typeface="UD Digi Kyokasho NK-R"/>
                <a:cs typeface="UD Digi Kyokasho NK-R"/>
              </a:rPr>
              <a:t>※2</a:t>
            </a:r>
            <a:r>
              <a:rPr sz="1800" spc="-50" dirty="0">
                <a:latin typeface="UD Digi Kyokasho NK-R"/>
                <a:cs typeface="UD Digi Kyokasho NK-R"/>
              </a:rPr>
              <a:t>。</a:t>
            </a:r>
            <a:endParaRPr sz="1800">
              <a:latin typeface="UD Digi Kyokasho NK-R"/>
              <a:cs typeface="UD Digi Kyokasho NK-R"/>
            </a:endParaRPr>
          </a:p>
        </p:txBody>
      </p:sp>
      <p:graphicFrame>
        <p:nvGraphicFramePr>
          <p:cNvPr id="6" name="object 6"/>
          <p:cNvGraphicFramePr>
            <a:graphicFrameLocks noGrp="1"/>
          </p:cNvGraphicFramePr>
          <p:nvPr/>
        </p:nvGraphicFramePr>
        <p:xfrm>
          <a:off x="471944" y="4846573"/>
          <a:ext cx="11480800" cy="1598295"/>
        </p:xfrm>
        <a:graphic>
          <a:graphicData uri="http://schemas.openxmlformats.org/drawingml/2006/table">
            <a:tbl>
              <a:tblPr firstRow="1" bandRow="1">
                <a:tableStyleId>{2D5ABB26-0587-4C30-8999-92F81FD0307C}</a:tableStyleId>
              </a:tblPr>
              <a:tblGrid>
                <a:gridCol w="3769360">
                  <a:extLst>
                    <a:ext uri="{9D8B030D-6E8A-4147-A177-3AD203B41FA5}">
                      <a16:colId xmlns:a16="http://schemas.microsoft.com/office/drawing/2014/main" val="20000"/>
                    </a:ext>
                  </a:extLst>
                </a:gridCol>
                <a:gridCol w="7711440">
                  <a:extLst>
                    <a:ext uri="{9D8B030D-6E8A-4147-A177-3AD203B41FA5}">
                      <a16:colId xmlns:a16="http://schemas.microsoft.com/office/drawing/2014/main" val="20001"/>
                    </a:ext>
                  </a:extLst>
                </a:gridCol>
              </a:tblGrid>
              <a:tr h="335280">
                <a:tc>
                  <a:txBody>
                    <a:bodyPr/>
                    <a:lstStyle/>
                    <a:p>
                      <a:pPr algn="ctr">
                        <a:lnSpc>
                          <a:spcPct val="100000"/>
                        </a:lnSpc>
                        <a:spcBef>
                          <a:spcPts val="234"/>
                        </a:spcBef>
                      </a:pPr>
                      <a:r>
                        <a:rPr sz="1600" b="1" spc="-40" dirty="0">
                          <a:latin typeface="UD Digi Kyokasho NK-B"/>
                          <a:cs typeface="UD Digi Kyokasho NK-B"/>
                        </a:rPr>
                        <a:t>対象</a:t>
                      </a:r>
                      <a:endParaRPr sz="1600">
                        <a:latin typeface="UD Digi Kyokasho NK-B"/>
                        <a:cs typeface="UD Digi Kyokasho NK-B"/>
                      </a:endParaRPr>
                    </a:p>
                  </a:txBody>
                  <a:tcPr marL="0" marR="0" marT="29844" marB="0">
                    <a:lnL w="12700">
                      <a:solidFill>
                        <a:srgbClr val="7E7E7E"/>
                      </a:solidFill>
                      <a:prstDash val="solid"/>
                    </a:lnL>
                    <a:lnR w="12700">
                      <a:solidFill>
                        <a:srgbClr val="7E7E7E"/>
                      </a:solidFill>
                      <a:prstDash val="solid"/>
                    </a:lnR>
                    <a:lnT w="12700">
                      <a:solidFill>
                        <a:srgbClr val="7E7E7E"/>
                      </a:solidFill>
                      <a:prstDash val="solid"/>
                    </a:lnT>
                    <a:lnB w="12700">
                      <a:solidFill>
                        <a:srgbClr val="7E7E7E"/>
                      </a:solidFill>
                      <a:prstDash val="solid"/>
                    </a:lnB>
                    <a:solidFill>
                      <a:srgbClr val="F1F1F1"/>
                    </a:solidFill>
                  </a:tcPr>
                </a:tc>
                <a:tc>
                  <a:txBody>
                    <a:bodyPr/>
                    <a:lstStyle/>
                    <a:p>
                      <a:pPr marL="1270" algn="ctr">
                        <a:lnSpc>
                          <a:spcPct val="100000"/>
                        </a:lnSpc>
                        <a:spcBef>
                          <a:spcPts val="234"/>
                        </a:spcBef>
                      </a:pPr>
                      <a:r>
                        <a:rPr sz="1600" b="1" spc="-35" dirty="0">
                          <a:latin typeface="UD Digi Kyokasho NK-B"/>
                          <a:cs typeface="UD Digi Kyokasho NK-B"/>
                        </a:rPr>
                        <a:t>主な目的</a:t>
                      </a:r>
                      <a:endParaRPr sz="1600">
                        <a:latin typeface="UD Digi Kyokasho NK-B"/>
                        <a:cs typeface="UD Digi Kyokasho NK-B"/>
                      </a:endParaRPr>
                    </a:p>
                  </a:txBody>
                  <a:tcPr marL="0" marR="0" marT="29844" marB="0">
                    <a:lnL w="12700">
                      <a:solidFill>
                        <a:srgbClr val="7E7E7E"/>
                      </a:solidFill>
                      <a:prstDash val="solid"/>
                    </a:lnL>
                    <a:lnR w="12700">
                      <a:solidFill>
                        <a:srgbClr val="7E7E7E"/>
                      </a:solidFill>
                      <a:prstDash val="solid"/>
                    </a:lnR>
                    <a:lnT w="12700">
                      <a:solidFill>
                        <a:srgbClr val="7E7E7E"/>
                      </a:solidFill>
                      <a:prstDash val="solid"/>
                    </a:lnT>
                    <a:lnB w="12700">
                      <a:solidFill>
                        <a:srgbClr val="7E7E7E"/>
                      </a:solidFill>
                      <a:prstDash val="solid"/>
                    </a:lnB>
                    <a:solidFill>
                      <a:srgbClr val="F1F1F1"/>
                    </a:solidFill>
                  </a:tcPr>
                </a:tc>
                <a:extLst>
                  <a:ext uri="{0D108BD9-81ED-4DB2-BD59-A6C34878D82A}">
                    <a16:rowId xmlns:a16="http://schemas.microsoft.com/office/drawing/2014/main" val="10000"/>
                  </a:ext>
                </a:extLst>
              </a:tr>
              <a:tr h="334645">
                <a:tc>
                  <a:txBody>
                    <a:bodyPr/>
                    <a:lstStyle/>
                    <a:p>
                      <a:pPr marL="90805">
                        <a:lnSpc>
                          <a:spcPct val="100000"/>
                        </a:lnSpc>
                        <a:spcBef>
                          <a:spcPts val="234"/>
                        </a:spcBef>
                      </a:pPr>
                      <a:r>
                        <a:rPr sz="1600" spc="-25" dirty="0">
                          <a:latin typeface="UD Digi Kyokasho NK-R"/>
                          <a:cs typeface="UD Digi Kyokasho NK-R"/>
                        </a:rPr>
                        <a:t>未就学児</a:t>
                      </a:r>
                      <a:r>
                        <a:rPr sz="1600" spc="-20" dirty="0">
                          <a:latin typeface="UD Digi Kyokasho NK-R"/>
                          <a:cs typeface="UD Digi Kyokasho NK-R"/>
                        </a:rPr>
                        <a:t>（～5</a:t>
                      </a:r>
                      <a:r>
                        <a:rPr sz="1600" spc="-30" dirty="0">
                          <a:latin typeface="UD Digi Kyokasho NK-R"/>
                          <a:cs typeface="UD Digi Kyokasho NK-R"/>
                        </a:rPr>
                        <a:t>歳までの子ども</a:t>
                      </a:r>
                      <a:r>
                        <a:rPr sz="1600" dirty="0">
                          <a:latin typeface="UD Digi Kyokasho NK-R"/>
                          <a:cs typeface="UD Digi Kyokasho NK-R"/>
                        </a:rPr>
                        <a:t>）</a:t>
                      </a:r>
                      <a:r>
                        <a:rPr sz="1600" spc="-35" dirty="0">
                          <a:latin typeface="UD Digi Kyokasho NK-R"/>
                          <a:cs typeface="UD Digi Kyokasho NK-R"/>
                        </a:rPr>
                        <a:t>の保護者</a:t>
                      </a:r>
                      <a:endParaRPr sz="1600">
                        <a:latin typeface="UD Digi Kyokasho NK-R"/>
                        <a:cs typeface="UD Digi Kyokasho NK-R"/>
                      </a:endParaRPr>
                    </a:p>
                  </a:txBody>
                  <a:tcPr marL="0" marR="0" marT="29844" marB="0">
                    <a:lnL w="12700">
                      <a:solidFill>
                        <a:srgbClr val="7E7E7E"/>
                      </a:solidFill>
                      <a:prstDash val="solid"/>
                    </a:lnL>
                    <a:lnR w="12700">
                      <a:solidFill>
                        <a:srgbClr val="7E7E7E"/>
                      </a:solidFill>
                      <a:prstDash val="solid"/>
                    </a:lnR>
                    <a:lnT w="12700">
                      <a:solidFill>
                        <a:srgbClr val="7E7E7E"/>
                      </a:solidFill>
                      <a:prstDash val="solid"/>
                    </a:lnT>
                    <a:lnB w="12700">
                      <a:solidFill>
                        <a:srgbClr val="7E7E7E"/>
                      </a:solidFill>
                      <a:prstDash val="solid"/>
                    </a:lnB>
                  </a:tcPr>
                </a:tc>
                <a:tc>
                  <a:txBody>
                    <a:bodyPr/>
                    <a:lstStyle/>
                    <a:p>
                      <a:pPr marL="91440">
                        <a:lnSpc>
                          <a:spcPct val="100000"/>
                        </a:lnSpc>
                        <a:spcBef>
                          <a:spcPts val="234"/>
                        </a:spcBef>
                      </a:pPr>
                      <a:r>
                        <a:rPr sz="1600" spc="-35" dirty="0">
                          <a:latin typeface="UD Digi Kyokasho NK-R"/>
                          <a:cs typeface="UD Digi Kyokasho NK-R"/>
                        </a:rPr>
                        <a:t>幼稚園・保育所・認定こども園のニーズを把握すること</a:t>
                      </a:r>
                      <a:endParaRPr sz="1600">
                        <a:latin typeface="UD Digi Kyokasho NK-R"/>
                        <a:cs typeface="UD Digi Kyokasho NK-R"/>
                      </a:endParaRPr>
                    </a:p>
                  </a:txBody>
                  <a:tcPr marL="0" marR="0" marT="29844" marB="0">
                    <a:lnL w="12700">
                      <a:solidFill>
                        <a:srgbClr val="7E7E7E"/>
                      </a:solidFill>
                      <a:prstDash val="solid"/>
                    </a:lnL>
                    <a:lnR w="12700">
                      <a:solidFill>
                        <a:srgbClr val="7E7E7E"/>
                      </a:solidFill>
                      <a:prstDash val="solid"/>
                    </a:lnR>
                    <a:lnT w="12700">
                      <a:solidFill>
                        <a:srgbClr val="7E7E7E"/>
                      </a:solidFill>
                      <a:prstDash val="solid"/>
                    </a:lnT>
                    <a:lnB w="12700">
                      <a:solidFill>
                        <a:srgbClr val="7E7E7E"/>
                      </a:solidFill>
                      <a:prstDash val="solid"/>
                    </a:lnB>
                  </a:tcPr>
                </a:tc>
                <a:extLst>
                  <a:ext uri="{0D108BD9-81ED-4DB2-BD59-A6C34878D82A}">
                    <a16:rowId xmlns:a16="http://schemas.microsoft.com/office/drawing/2014/main" val="10001"/>
                  </a:ext>
                </a:extLst>
              </a:tr>
              <a:tr h="334645">
                <a:tc>
                  <a:txBody>
                    <a:bodyPr/>
                    <a:lstStyle/>
                    <a:p>
                      <a:pPr marL="90805">
                        <a:lnSpc>
                          <a:spcPct val="100000"/>
                        </a:lnSpc>
                        <a:spcBef>
                          <a:spcPts val="234"/>
                        </a:spcBef>
                      </a:pPr>
                      <a:r>
                        <a:rPr sz="1600" spc="-25" dirty="0">
                          <a:latin typeface="UD Digi Kyokasho NK-R"/>
                          <a:cs typeface="UD Digi Kyokasho NK-R"/>
                        </a:rPr>
                        <a:t>就学児</a:t>
                      </a:r>
                      <a:r>
                        <a:rPr sz="1600" spc="-10" dirty="0">
                          <a:latin typeface="UD Digi Kyokasho NK-R"/>
                          <a:cs typeface="UD Digi Kyokasho NK-R"/>
                        </a:rPr>
                        <a:t>（</a:t>
                      </a:r>
                      <a:r>
                        <a:rPr sz="1600" spc="-30" dirty="0">
                          <a:latin typeface="UD Digi Kyokasho NK-R"/>
                          <a:cs typeface="UD Digi Kyokasho NK-R"/>
                        </a:rPr>
                        <a:t>小学</a:t>
                      </a:r>
                      <a:r>
                        <a:rPr sz="1600" spc="-20" dirty="0">
                          <a:latin typeface="UD Digi Kyokasho NK-R"/>
                          <a:cs typeface="UD Digi Kyokasho NK-R"/>
                        </a:rPr>
                        <a:t>1～6</a:t>
                      </a:r>
                      <a:r>
                        <a:rPr sz="1600" spc="-30" dirty="0">
                          <a:latin typeface="UD Digi Kyokasho NK-R"/>
                          <a:cs typeface="UD Digi Kyokasho NK-R"/>
                        </a:rPr>
                        <a:t>年生</a:t>
                      </a:r>
                      <a:r>
                        <a:rPr sz="1600" spc="-20" dirty="0">
                          <a:latin typeface="UD Digi Kyokasho NK-R"/>
                          <a:cs typeface="UD Digi Kyokasho NK-R"/>
                        </a:rPr>
                        <a:t>）</a:t>
                      </a:r>
                      <a:r>
                        <a:rPr sz="1600" spc="-35" dirty="0">
                          <a:latin typeface="UD Digi Kyokasho NK-R"/>
                          <a:cs typeface="UD Digi Kyokasho NK-R"/>
                        </a:rPr>
                        <a:t>の保護者</a:t>
                      </a:r>
                      <a:endParaRPr sz="1600">
                        <a:latin typeface="UD Digi Kyokasho NK-R"/>
                        <a:cs typeface="UD Digi Kyokasho NK-R"/>
                      </a:endParaRPr>
                    </a:p>
                  </a:txBody>
                  <a:tcPr marL="0" marR="0" marT="29844" marB="0">
                    <a:lnL w="12700">
                      <a:solidFill>
                        <a:srgbClr val="7E7E7E"/>
                      </a:solidFill>
                      <a:prstDash val="solid"/>
                    </a:lnL>
                    <a:lnR w="12700">
                      <a:solidFill>
                        <a:srgbClr val="7E7E7E"/>
                      </a:solidFill>
                      <a:prstDash val="solid"/>
                    </a:lnR>
                    <a:lnT w="12700">
                      <a:solidFill>
                        <a:srgbClr val="7E7E7E"/>
                      </a:solidFill>
                      <a:prstDash val="solid"/>
                    </a:lnT>
                    <a:lnB w="12700">
                      <a:solidFill>
                        <a:srgbClr val="7E7E7E"/>
                      </a:solidFill>
                      <a:prstDash val="solid"/>
                    </a:lnB>
                  </a:tcPr>
                </a:tc>
                <a:tc>
                  <a:txBody>
                    <a:bodyPr/>
                    <a:lstStyle/>
                    <a:p>
                      <a:pPr marL="91440">
                        <a:lnSpc>
                          <a:spcPct val="100000"/>
                        </a:lnSpc>
                        <a:spcBef>
                          <a:spcPts val="234"/>
                        </a:spcBef>
                      </a:pPr>
                      <a:r>
                        <a:rPr sz="1600" spc="-30" dirty="0">
                          <a:latin typeface="UD Digi Kyokasho NK-R"/>
                          <a:cs typeface="UD Digi Kyokasho NK-R"/>
                        </a:rPr>
                        <a:t>放課後児童クラブ</a:t>
                      </a:r>
                      <a:r>
                        <a:rPr sz="1600" spc="-25" dirty="0">
                          <a:latin typeface="UD Digi Kyokasho NK-R"/>
                          <a:cs typeface="UD Digi Kyokasho NK-R"/>
                        </a:rPr>
                        <a:t>（</a:t>
                      </a:r>
                      <a:r>
                        <a:rPr sz="1600" spc="-30" dirty="0">
                          <a:latin typeface="UD Digi Kyokasho NK-R"/>
                          <a:cs typeface="UD Digi Kyokasho NK-R"/>
                        </a:rPr>
                        <a:t>学童</a:t>
                      </a:r>
                      <a:r>
                        <a:rPr sz="1600" spc="-20" dirty="0">
                          <a:latin typeface="UD Digi Kyokasho NK-R"/>
                          <a:cs typeface="UD Digi Kyokasho NK-R"/>
                        </a:rPr>
                        <a:t>）</a:t>
                      </a:r>
                      <a:r>
                        <a:rPr sz="1600" spc="-30" dirty="0">
                          <a:latin typeface="UD Digi Kyokasho NK-R"/>
                          <a:cs typeface="UD Digi Kyokasho NK-R"/>
                        </a:rPr>
                        <a:t>等のニーズを把握すること</a:t>
                      </a:r>
                      <a:endParaRPr sz="1600">
                        <a:latin typeface="UD Digi Kyokasho NK-R"/>
                        <a:cs typeface="UD Digi Kyokasho NK-R"/>
                      </a:endParaRPr>
                    </a:p>
                  </a:txBody>
                  <a:tcPr marL="0" marR="0" marT="29844" marB="0">
                    <a:lnL w="12700">
                      <a:solidFill>
                        <a:srgbClr val="7E7E7E"/>
                      </a:solidFill>
                      <a:prstDash val="solid"/>
                    </a:lnL>
                    <a:lnR w="12700">
                      <a:solidFill>
                        <a:srgbClr val="7E7E7E"/>
                      </a:solidFill>
                      <a:prstDash val="solid"/>
                    </a:lnR>
                    <a:lnT w="12700">
                      <a:solidFill>
                        <a:srgbClr val="7E7E7E"/>
                      </a:solidFill>
                      <a:prstDash val="solid"/>
                    </a:lnT>
                    <a:lnB w="12700">
                      <a:solidFill>
                        <a:srgbClr val="7E7E7E"/>
                      </a:solidFill>
                      <a:prstDash val="solid"/>
                    </a:lnB>
                  </a:tcPr>
                </a:tc>
                <a:extLst>
                  <a:ext uri="{0D108BD9-81ED-4DB2-BD59-A6C34878D82A}">
                    <a16:rowId xmlns:a16="http://schemas.microsoft.com/office/drawing/2014/main" val="10002"/>
                  </a:ext>
                </a:extLst>
              </a:tr>
              <a:tr h="593725">
                <a:tc gridSpan="2">
                  <a:txBody>
                    <a:bodyPr/>
                    <a:lstStyle/>
                    <a:p>
                      <a:pPr>
                        <a:lnSpc>
                          <a:spcPct val="100000"/>
                        </a:lnSpc>
                        <a:spcBef>
                          <a:spcPts val="320"/>
                        </a:spcBef>
                      </a:pPr>
                      <a:endParaRPr sz="1200">
                        <a:latin typeface="Times New Roman"/>
                        <a:cs typeface="Times New Roman"/>
                      </a:endParaRPr>
                    </a:p>
                    <a:p>
                      <a:pPr marL="6645275">
                        <a:lnSpc>
                          <a:spcPct val="100000"/>
                        </a:lnSpc>
                      </a:pPr>
                      <a:r>
                        <a:rPr sz="1200" spc="-10" dirty="0">
                          <a:latin typeface="UD Digi Kyokasho NK-R"/>
                          <a:cs typeface="UD Digi Kyokasho NK-R"/>
                        </a:rPr>
                        <a:t>※1：</a:t>
                      </a:r>
                      <a:r>
                        <a:rPr sz="1200" u="sng" spc="-15" dirty="0">
                          <a:uFill>
                            <a:solidFill>
                              <a:srgbClr val="000000"/>
                            </a:solidFill>
                          </a:uFill>
                          <a:latin typeface="UD Digi Kyokasho NK-R"/>
                          <a:cs typeface="UD Digi Kyokasho NK-R"/>
                        </a:rPr>
                        <a:t>その他の方法でも可能</a:t>
                      </a:r>
                      <a:endParaRPr sz="1200">
                        <a:latin typeface="UD Digi Kyokasho NK-R"/>
                        <a:cs typeface="UD Digi Kyokasho NK-R"/>
                      </a:endParaRPr>
                    </a:p>
                    <a:p>
                      <a:pPr marL="6645275">
                        <a:lnSpc>
                          <a:spcPts val="1430"/>
                        </a:lnSpc>
                        <a:spcBef>
                          <a:spcPts val="5"/>
                        </a:spcBef>
                      </a:pPr>
                      <a:r>
                        <a:rPr sz="1200" spc="-10" dirty="0">
                          <a:latin typeface="UD Digi Kyokasho NK-R"/>
                          <a:cs typeface="UD Digi Kyokasho NK-R"/>
                        </a:rPr>
                        <a:t>※2</a:t>
                      </a:r>
                      <a:r>
                        <a:rPr sz="1200" spc="-25" dirty="0">
                          <a:latin typeface="UD Digi Kyokasho NK-R"/>
                          <a:cs typeface="UD Digi Kyokasho NK-R"/>
                        </a:rPr>
                        <a:t>：自治体によっては、妊婦など、特定の対象者を増やして行うこともある。</a:t>
                      </a:r>
                      <a:endParaRPr sz="1200">
                        <a:latin typeface="UD Digi Kyokasho NK-R"/>
                        <a:cs typeface="UD Digi Kyokasho NK-R"/>
                      </a:endParaRPr>
                    </a:p>
                  </a:txBody>
                  <a:tcPr marL="0" marR="0" marT="40640" marB="0">
                    <a:lnT w="12700">
                      <a:solidFill>
                        <a:srgbClr val="7E7E7E"/>
                      </a:solidFill>
                      <a:prstDash val="solid"/>
                    </a:lnT>
                  </a:tcPr>
                </a:tc>
                <a:tc hMerge="1">
                  <a:txBody>
                    <a:bodyPr/>
                    <a:lstStyle/>
                    <a:p>
                      <a:endParaRPr/>
                    </a:p>
                  </a:txBody>
                  <a:tcPr marL="0" marR="0" marT="0" marB="0"/>
                </a:tc>
                <a:extLst>
                  <a:ext uri="{0D108BD9-81ED-4DB2-BD59-A6C34878D82A}">
                    <a16:rowId xmlns:a16="http://schemas.microsoft.com/office/drawing/2014/main" val="10003"/>
                  </a:ext>
                </a:extLst>
              </a:tr>
            </a:tbl>
          </a:graphicData>
        </a:graphic>
      </p:graphicFrame>
      <p:sp>
        <p:nvSpPr>
          <p:cNvPr id="7" name="object 7"/>
          <p:cNvSpPr/>
          <p:nvPr/>
        </p:nvSpPr>
        <p:spPr>
          <a:xfrm>
            <a:off x="7644383" y="3777996"/>
            <a:ext cx="4069079" cy="602615"/>
          </a:xfrm>
          <a:custGeom>
            <a:avLst/>
            <a:gdLst/>
            <a:ahLst/>
            <a:cxnLst/>
            <a:rect l="l" t="t" r="r" b="b"/>
            <a:pathLst>
              <a:path w="4069079" h="602614">
                <a:moveTo>
                  <a:pt x="1695450" y="445007"/>
                </a:moveTo>
                <a:lnTo>
                  <a:pt x="678180" y="445007"/>
                </a:lnTo>
                <a:lnTo>
                  <a:pt x="820293" y="602614"/>
                </a:lnTo>
                <a:lnTo>
                  <a:pt x="1695450" y="445007"/>
                </a:lnTo>
                <a:close/>
              </a:path>
              <a:path w="4069079" h="602614">
                <a:moveTo>
                  <a:pt x="3994912" y="0"/>
                </a:moveTo>
                <a:lnTo>
                  <a:pt x="74168" y="0"/>
                </a:lnTo>
                <a:lnTo>
                  <a:pt x="45273" y="5820"/>
                </a:lnTo>
                <a:lnTo>
                  <a:pt x="21701" y="21701"/>
                </a:lnTo>
                <a:lnTo>
                  <a:pt x="5820" y="45273"/>
                </a:lnTo>
                <a:lnTo>
                  <a:pt x="0" y="74167"/>
                </a:lnTo>
                <a:lnTo>
                  <a:pt x="0" y="370839"/>
                </a:lnTo>
                <a:lnTo>
                  <a:pt x="5820" y="399734"/>
                </a:lnTo>
                <a:lnTo>
                  <a:pt x="21701" y="423306"/>
                </a:lnTo>
                <a:lnTo>
                  <a:pt x="45273" y="439187"/>
                </a:lnTo>
                <a:lnTo>
                  <a:pt x="74168" y="445007"/>
                </a:lnTo>
                <a:lnTo>
                  <a:pt x="3994912" y="445007"/>
                </a:lnTo>
                <a:lnTo>
                  <a:pt x="4023806" y="439187"/>
                </a:lnTo>
                <a:lnTo>
                  <a:pt x="4047378" y="423306"/>
                </a:lnTo>
                <a:lnTo>
                  <a:pt x="4063259" y="399734"/>
                </a:lnTo>
                <a:lnTo>
                  <a:pt x="4069080" y="370839"/>
                </a:lnTo>
                <a:lnTo>
                  <a:pt x="4069080" y="74167"/>
                </a:lnTo>
                <a:lnTo>
                  <a:pt x="4063259" y="45273"/>
                </a:lnTo>
                <a:lnTo>
                  <a:pt x="4047378" y="21701"/>
                </a:lnTo>
                <a:lnTo>
                  <a:pt x="4023806" y="5820"/>
                </a:lnTo>
                <a:lnTo>
                  <a:pt x="3994912" y="0"/>
                </a:lnTo>
                <a:close/>
              </a:path>
            </a:pathLst>
          </a:custGeom>
          <a:solidFill>
            <a:srgbClr val="FFD9D9"/>
          </a:solidFill>
        </p:spPr>
        <p:txBody>
          <a:bodyPr wrap="square" lIns="0" tIns="0" rIns="0" bIns="0" rtlCol="0"/>
          <a:lstStyle/>
          <a:p>
            <a:endParaRPr/>
          </a:p>
        </p:txBody>
      </p:sp>
      <p:sp>
        <p:nvSpPr>
          <p:cNvPr id="8" name="object 8"/>
          <p:cNvSpPr txBox="1"/>
          <p:nvPr/>
        </p:nvSpPr>
        <p:spPr>
          <a:xfrm>
            <a:off x="8013318" y="3850004"/>
            <a:ext cx="3333115" cy="269240"/>
          </a:xfrm>
          <a:prstGeom prst="rect">
            <a:avLst/>
          </a:prstGeom>
        </p:spPr>
        <p:txBody>
          <a:bodyPr vert="horz" wrap="square" lIns="0" tIns="12065" rIns="0" bIns="0" rtlCol="0">
            <a:spAutoFit/>
          </a:bodyPr>
          <a:lstStyle/>
          <a:p>
            <a:pPr marL="12700">
              <a:lnSpc>
                <a:spcPct val="100000"/>
              </a:lnSpc>
              <a:spcBef>
                <a:spcPts val="95"/>
              </a:spcBef>
            </a:pPr>
            <a:r>
              <a:rPr sz="1600" b="1" spc="-35" dirty="0">
                <a:latin typeface="UD Digi Kyokasho NK-B"/>
                <a:cs typeface="UD Digi Kyokasho NK-B"/>
              </a:rPr>
              <a:t>対象者ごとに、別々の調査票を用いる。</a:t>
            </a:r>
            <a:endParaRPr sz="1600">
              <a:latin typeface="UD Digi Kyokasho NK-B"/>
              <a:cs typeface="UD Digi Kyokasho NK-B"/>
            </a:endParaRPr>
          </a:p>
        </p:txBody>
      </p:sp>
      <p:sp>
        <p:nvSpPr>
          <p:cNvPr id="9" name="object 9"/>
          <p:cNvSpPr/>
          <p:nvPr/>
        </p:nvSpPr>
        <p:spPr>
          <a:xfrm>
            <a:off x="-1523" y="135636"/>
            <a:ext cx="12192000" cy="370840"/>
          </a:xfrm>
          <a:custGeom>
            <a:avLst/>
            <a:gdLst/>
            <a:ahLst/>
            <a:cxnLst/>
            <a:rect l="l" t="t" r="r" b="b"/>
            <a:pathLst>
              <a:path w="12192000" h="370840">
                <a:moveTo>
                  <a:pt x="12192000" y="0"/>
                </a:moveTo>
                <a:lnTo>
                  <a:pt x="0" y="0"/>
                </a:lnTo>
                <a:lnTo>
                  <a:pt x="0" y="370332"/>
                </a:lnTo>
                <a:lnTo>
                  <a:pt x="12192000" y="370332"/>
                </a:lnTo>
                <a:lnTo>
                  <a:pt x="12192000" y="0"/>
                </a:lnTo>
                <a:close/>
              </a:path>
            </a:pathLst>
          </a:custGeom>
          <a:solidFill>
            <a:srgbClr val="D2EEF9"/>
          </a:solidFill>
        </p:spPr>
        <p:txBody>
          <a:bodyPr wrap="square" lIns="0" tIns="0" rIns="0" bIns="0" rtlCol="0"/>
          <a:lstStyle/>
          <a:p>
            <a:endParaRPr/>
          </a:p>
        </p:txBody>
      </p:sp>
      <p:sp>
        <p:nvSpPr>
          <p:cNvPr id="10" name="object 10"/>
          <p:cNvSpPr txBox="1"/>
          <p:nvPr/>
        </p:nvSpPr>
        <p:spPr>
          <a:xfrm>
            <a:off x="205231" y="178688"/>
            <a:ext cx="10181590" cy="3003550"/>
          </a:xfrm>
          <a:prstGeom prst="rect">
            <a:avLst/>
          </a:prstGeom>
        </p:spPr>
        <p:txBody>
          <a:bodyPr vert="horz" wrap="square" lIns="0" tIns="12065" rIns="0" bIns="0" rtlCol="0">
            <a:spAutoFit/>
          </a:bodyPr>
          <a:lstStyle/>
          <a:p>
            <a:pPr marL="12700">
              <a:lnSpc>
                <a:spcPct val="100000"/>
              </a:lnSpc>
              <a:spcBef>
                <a:spcPts val="95"/>
              </a:spcBef>
            </a:pPr>
            <a:r>
              <a:rPr sz="1600" spc="-30" dirty="0">
                <a:solidFill>
                  <a:srgbClr val="7E7E7E"/>
                </a:solidFill>
                <a:latin typeface="BIZ UDGothic"/>
                <a:cs typeface="BIZ UDGothic"/>
              </a:rPr>
              <a:t>子ども・子育て支援事業計画の概要</a:t>
            </a:r>
            <a:endParaRPr sz="1600">
              <a:latin typeface="BIZ UDGothic"/>
              <a:cs typeface="BIZ UDGothic"/>
            </a:endParaRPr>
          </a:p>
          <a:p>
            <a:pPr>
              <a:lnSpc>
                <a:spcPct val="100000"/>
              </a:lnSpc>
              <a:spcBef>
                <a:spcPts val="15"/>
              </a:spcBef>
            </a:pPr>
            <a:endParaRPr sz="1600">
              <a:latin typeface="BIZ UDGothic"/>
              <a:cs typeface="BIZ UDGothic"/>
            </a:endParaRPr>
          </a:p>
          <a:p>
            <a:pPr marL="492125" indent="-254000">
              <a:lnSpc>
                <a:spcPct val="100000"/>
              </a:lnSpc>
              <a:buSzPct val="95000"/>
              <a:buChar char="◇"/>
              <a:tabLst>
                <a:tab pos="492125" algn="l"/>
              </a:tabLst>
            </a:pPr>
            <a:r>
              <a:rPr sz="2000" b="1" u="heavy" spc="-20" dirty="0">
                <a:uFill>
                  <a:solidFill>
                    <a:srgbClr val="000000"/>
                  </a:solidFill>
                </a:uFill>
                <a:latin typeface="UD Digi Kyokasho NK-B"/>
                <a:cs typeface="UD Digi Kyokasho NK-B"/>
              </a:rPr>
              <a:t>子育て家庭のニーズの把握</a:t>
            </a:r>
            <a:endParaRPr sz="2000">
              <a:latin typeface="UD Digi Kyokasho NK-B"/>
              <a:cs typeface="UD Digi Kyokasho NK-B"/>
            </a:endParaRPr>
          </a:p>
          <a:p>
            <a:pPr marL="363855">
              <a:lnSpc>
                <a:spcPts val="2050"/>
              </a:lnSpc>
              <a:spcBef>
                <a:spcPts val="1975"/>
              </a:spcBef>
            </a:pPr>
            <a:r>
              <a:rPr sz="1800" b="1" spc="-25" dirty="0">
                <a:latin typeface="UD Digi Kyokasho NK-B"/>
                <a:cs typeface="UD Digi Kyokasho NK-B"/>
              </a:rPr>
              <a:t>●ニーズ把握とは</a:t>
            </a:r>
            <a:endParaRPr sz="1800">
              <a:latin typeface="UD Digi Kyokasho NK-B"/>
              <a:cs typeface="UD Digi Kyokasho NK-B"/>
            </a:endParaRPr>
          </a:p>
          <a:p>
            <a:pPr marL="478790" marR="986155">
              <a:lnSpc>
                <a:spcPts val="1939"/>
              </a:lnSpc>
              <a:spcBef>
                <a:spcPts val="140"/>
              </a:spcBef>
            </a:pPr>
            <a:r>
              <a:rPr sz="1800" spc="-10" dirty="0">
                <a:latin typeface="UD Digi Kyokasho NK-R"/>
                <a:cs typeface="UD Digi Kyokasho NK-R"/>
              </a:rPr>
              <a:t>子育て家庭が、教育・保育事業（</a:t>
            </a:r>
            <a:r>
              <a:rPr sz="1800" spc="-30" dirty="0">
                <a:latin typeface="UD Digi Kyokasho NK-R"/>
                <a:cs typeface="UD Digi Kyokasho NK-R"/>
              </a:rPr>
              <a:t>幼稚園や保育所、認定こども園などが提供するサービス</a:t>
            </a:r>
            <a:r>
              <a:rPr sz="1800" dirty="0">
                <a:latin typeface="UD Digi Kyokasho NK-R"/>
                <a:cs typeface="UD Digi Kyokasho NK-R"/>
              </a:rPr>
              <a:t>）</a:t>
            </a:r>
            <a:r>
              <a:rPr sz="1800" spc="-50" dirty="0">
                <a:latin typeface="UD Digi Kyokasho NK-R"/>
                <a:cs typeface="UD Digi Kyokasho NK-R"/>
              </a:rPr>
              <a:t>や</a:t>
            </a:r>
            <a:r>
              <a:rPr sz="1800" spc="-30" dirty="0">
                <a:latin typeface="UD Digi Kyokasho NK-R"/>
                <a:cs typeface="UD Digi Kyokasho NK-R"/>
              </a:rPr>
              <a:t>その他の子ども子育て支援のための</a:t>
            </a:r>
            <a:r>
              <a:rPr sz="1800" u="sng" spc="-30" dirty="0">
                <a:uFill>
                  <a:solidFill>
                    <a:srgbClr val="000000"/>
                  </a:solidFill>
                </a:uFill>
                <a:latin typeface="UD Digi Kyokasho NK-R"/>
                <a:cs typeface="UD Digi Kyokasho NK-R"/>
              </a:rPr>
              <a:t>サービスを、どの程度必要としているかを把握する</a:t>
            </a:r>
            <a:r>
              <a:rPr sz="1800" spc="-25" dirty="0">
                <a:latin typeface="UD Digi Kyokasho NK-R"/>
                <a:cs typeface="UD Digi Kyokasho NK-R"/>
              </a:rPr>
              <a:t>こと。</a:t>
            </a:r>
            <a:endParaRPr sz="1800">
              <a:latin typeface="UD Digi Kyokasho NK-R"/>
              <a:cs typeface="UD Digi Kyokasho NK-R"/>
            </a:endParaRPr>
          </a:p>
          <a:p>
            <a:pPr>
              <a:lnSpc>
                <a:spcPct val="100000"/>
              </a:lnSpc>
              <a:spcBef>
                <a:spcPts val="1355"/>
              </a:spcBef>
            </a:pPr>
            <a:endParaRPr sz="1800">
              <a:latin typeface="UD Digi Kyokasho NK-R"/>
              <a:cs typeface="UD Digi Kyokasho NK-R"/>
            </a:endParaRPr>
          </a:p>
          <a:p>
            <a:pPr marL="363855">
              <a:lnSpc>
                <a:spcPct val="100000"/>
              </a:lnSpc>
              <a:spcBef>
                <a:spcPts val="5"/>
              </a:spcBef>
            </a:pPr>
            <a:r>
              <a:rPr sz="1800" b="1" spc="-30" dirty="0">
                <a:latin typeface="UD Digi Kyokasho NK-B"/>
                <a:cs typeface="UD Digi Kyokasho NK-B"/>
              </a:rPr>
              <a:t>●ニーズ把握がなぜ必要か</a:t>
            </a:r>
            <a:endParaRPr sz="1800">
              <a:latin typeface="UD Digi Kyokasho NK-B"/>
              <a:cs typeface="UD Digi Kyokasho NK-B"/>
            </a:endParaRPr>
          </a:p>
          <a:p>
            <a:pPr marL="478790">
              <a:lnSpc>
                <a:spcPct val="100000"/>
              </a:lnSpc>
              <a:spcBef>
                <a:spcPts val="969"/>
              </a:spcBef>
            </a:pPr>
            <a:r>
              <a:rPr sz="1800" spc="-20" dirty="0">
                <a:latin typeface="UD Digi Kyokasho NK-R"/>
                <a:cs typeface="UD Digi Kyokasho NK-R"/>
              </a:rPr>
              <a:t>今後、自治体として</a:t>
            </a:r>
            <a:r>
              <a:rPr sz="1800" u="sng" spc="-35" dirty="0">
                <a:uFill>
                  <a:solidFill>
                    <a:srgbClr val="000000"/>
                  </a:solidFill>
                </a:uFill>
                <a:latin typeface="UD Digi Kyokasho NK-R"/>
                <a:cs typeface="UD Digi Kyokasho NK-R"/>
              </a:rPr>
              <a:t>子ども・子育てに関わるサービスをどの程度提供すればよいか見立てを付ける</a:t>
            </a:r>
            <a:r>
              <a:rPr sz="1800" spc="-25" dirty="0">
                <a:latin typeface="UD Digi Kyokasho NK-R"/>
                <a:cs typeface="UD Digi Kyokasho NK-R"/>
              </a:rPr>
              <a:t>ため。</a:t>
            </a:r>
            <a:endParaRPr sz="1800">
              <a:latin typeface="UD Digi Kyokasho NK-R"/>
              <a:cs typeface="UD Digi Kyokasho NK-R"/>
            </a:endParaRPr>
          </a:p>
        </p:txBody>
      </p:sp>
      <p:sp>
        <p:nvSpPr>
          <p:cNvPr id="11" name="object 11"/>
          <p:cNvSpPr txBox="1">
            <a:spLocks noGrp="1"/>
          </p:cNvSpPr>
          <p:nvPr>
            <p:ph type="sldNum" sz="quarter" idx="7"/>
          </p:nvPr>
        </p:nvSpPr>
        <p:spPr>
          <a:prstGeom prst="rect">
            <a:avLst/>
          </a:prstGeom>
        </p:spPr>
        <p:txBody>
          <a:bodyPr vert="horz" wrap="square" lIns="0" tIns="0" rIns="0" bIns="0" rtlCol="0">
            <a:spAutoFit/>
          </a:bodyPr>
          <a:lstStyle/>
          <a:p>
            <a:pPr marL="38100">
              <a:lnSpc>
                <a:spcPts val="1395"/>
              </a:lnSpc>
            </a:pPr>
            <a:r>
              <a:rPr spc="-50" dirty="0"/>
              <a:t>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135890"/>
          </a:xfrm>
          <a:custGeom>
            <a:avLst/>
            <a:gdLst/>
            <a:ahLst/>
            <a:cxnLst/>
            <a:rect l="l" t="t" r="r" b="b"/>
            <a:pathLst>
              <a:path w="12192000" h="135890">
                <a:moveTo>
                  <a:pt x="0" y="135635"/>
                </a:moveTo>
                <a:lnTo>
                  <a:pt x="12192000" y="135635"/>
                </a:lnTo>
                <a:lnTo>
                  <a:pt x="12192000" y="0"/>
                </a:lnTo>
                <a:lnTo>
                  <a:pt x="0" y="0"/>
                </a:lnTo>
                <a:lnTo>
                  <a:pt x="0" y="135635"/>
                </a:lnTo>
                <a:close/>
              </a:path>
            </a:pathLst>
          </a:custGeom>
          <a:solidFill>
            <a:srgbClr val="1CACE3"/>
          </a:solidFill>
        </p:spPr>
        <p:txBody>
          <a:bodyPr wrap="square" lIns="0" tIns="0" rIns="0" bIns="0" rtlCol="0"/>
          <a:lstStyle/>
          <a:p>
            <a:endParaRPr/>
          </a:p>
        </p:txBody>
      </p:sp>
      <p:grpSp>
        <p:nvGrpSpPr>
          <p:cNvPr id="3" name="object 3"/>
          <p:cNvGrpSpPr/>
          <p:nvPr/>
        </p:nvGrpSpPr>
        <p:grpSpPr>
          <a:xfrm>
            <a:off x="0" y="5701284"/>
            <a:ext cx="12192000" cy="1156970"/>
            <a:chOff x="0" y="5701284"/>
            <a:chExt cx="12192000" cy="1156970"/>
          </a:xfrm>
        </p:grpSpPr>
        <p:sp>
          <p:nvSpPr>
            <p:cNvPr id="4" name="object 4"/>
            <p:cNvSpPr/>
            <p:nvPr/>
          </p:nvSpPr>
          <p:spPr>
            <a:xfrm>
              <a:off x="0" y="6737604"/>
              <a:ext cx="12192000" cy="120650"/>
            </a:xfrm>
            <a:custGeom>
              <a:avLst/>
              <a:gdLst/>
              <a:ahLst/>
              <a:cxnLst/>
              <a:rect l="l" t="t" r="r" b="b"/>
              <a:pathLst>
                <a:path w="12192000" h="120650">
                  <a:moveTo>
                    <a:pt x="12192000" y="0"/>
                  </a:moveTo>
                  <a:lnTo>
                    <a:pt x="0" y="0"/>
                  </a:lnTo>
                  <a:lnTo>
                    <a:pt x="0" y="120393"/>
                  </a:lnTo>
                  <a:lnTo>
                    <a:pt x="12192000" y="120393"/>
                  </a:lnTo>
                  <a:lnTo>
                    <a:pt x="12192000" y="0"/>
                  </a:lnTo>
                  <a:close/>
                </a:path>
              </a:pathLst>
            </a:custGeom>
            <a:solidFill>
              <a:srgbClr val="1CACE3"/>
            </a:solidFill>
          </p:spPr>
          <p:txBody>
            <a:bodyPr wrap="square" lIns="0" tIns="0" rIns="0" bIns="0" rtlCol="0"/>
            <a:lstStyle/>
            <a:p>
              <a:endParaRPr/>
            </a:p>
          </p:txBody>
        </p:sp>
        <p:sp>
          <p:nvSpPr>
            <p:cNvPr id="5" name="object 5"/>
            <p:cNvSpPr/>
            <p:nvPr/>
          </p:nvSpPr>
          <p:spPr>
            <a:xfrm>
              <a:off x="414527" y="5701284"/>
              <a:ext cx="11715115" cy="998219"/>
            </a:xfrm>
            <a:custGeom>
              <a:avLst/>
              <a:gdLst/>
              <a:ahLst/>
              <a:cxnLst/>
              <a:rect l="l" t="t" r="r" b="b"/>
              <a:pathLst>
                <a:path w="11715115" h="998220">
                  <a:moveTo>
                    <a:pt x="11714988" y="0"/>
                  </a:moveTo>
                  <a:lnTo>
                    <a:pt x="0" y="0"/>
                  </a:lnTo>
                  <a:lnTo>
                    <a:pt x="0" y="998219"/>
                  </a:lnTo>
                  <a:lnTo>
                    <a:pt x="11714988" y="998219"/>
                  </a:lnTo>
                  <a:lnTo>
                    <a:pt x="11714988" y="0"/>
                  </a:lnTo>
                  <a:close/>
                </a:path>
              </a:pathLst>
            </a:custGeom>
            <a:solidFill>
              <a:srgbClr val="F1F1F1"/>
            </a:solidFill>
          </p:spPr>
          <p:txBody>
            <a:bodyPr wrap="square" lIns="0" tIns="0" rIns="0" bIns="0" rtlCol="0"/>
            <a:lstStyle/>
            <a:p>
              <a:endParaRPr/>
            </a:p>
          </p:txBody>
        </p:sp>
      </p:grpSp>
      <p:sp>
        <p:nvSpPr>
          <p:cNvPr id="6" name="object 6"/>
          <p:cNvSpPr txBox="1"/>
          <p:nvPr/>
        </p:nvSpPr>
        <p:spPr>
          <a:xfrm>
            <a:off x="506272" y="5707176"/>
            <a:ext cx="11548110" cy="754380"/>
          </a:xfrm>
          <a:prstGeom prst="rect">
            <a:avLst/>
          </a:prstGeom>
        </p:spPr>
        <p:txBody>
          <a:bodyPr vert="horz" wrap="square" lIns="0" tIns="12700" rIns="0" bIns="0" rtlCol="0">
            <a:spAutoFit/>
          </a:bodyPr>
          <a:lstStyle/>
          <a:p>
            <a:pPr>
              <a:lnSpc>
                <a:spcPts val="1430"/>
              </a:lnSpc>
              <a:spcBef>
                <a:spcPts val="100"/>
              </a:spcBef>
            </a:pPr>
            <a:r>
              <a:rPr sz="1200" b="1" spc="-30" dirty="0">
                <a:latin typeface="UD Digi Kyokasho NK-B"/>
                <a:cs typeface="UD Digi Kyokasho NK-B"/>
              </a:rPr>
              <a:t>【子ども・子育て支援法に基づく基本指針より抜粋】</a:t>
            </a:r>
            <a:endParaRPr sz="1200">
              <a:latin typeface="UD Digi Kyokasho NK-B"/>
              <a:cs typeface="UD Digi Kyokasho NK-B"/>
            </a:endParaRPr>
          </a:p>
          <a:p>
            <a:pPr marR="9525" indent="76200">
              <a:lnSpc>
                <a:spcPts val="1440"/>
              </a:lnSpc>
              <a:spcBef>
                <a:spcPts val="35"/>
              </a:spcBef>
            </a:pPr>
            <a:r>
              <a:rPr sz="1200" spc="-30" dirty="0">
                <a:latin typeface="UD Digi Kyokasho NK-R"/>
                <a:cs typeface="UD Digi Kyokasho NK-R"/>
              </a:rPr>
              <a:t>市町村は、地理的条件、人口、交通事情その他の社会的条件、現在の教育・保育の利用状況、教育・保育を提供するための施設の整備の状況その他の条件を総合的に勘案して、小学校区単位、中学校区単位、行政区単位等、地域の実情に応じて、保護者や子どもが居宅より容易に移動することが可能な区域として「市町村が定める区域」を定める必要がある。</a:t>
            </a:r>
            <a:endParaRPr sz="1200">
              <a:latin typeface="UD Digi Kyokasho NK-R"/>
              <a:cs typeface="UD Digi Kyokasho NK-R"/>
            </a:endParaRPr>
          </a:p>
          <a:p>
            <a:pPr>
              <a:lnSpc>
                <a:spcPts val="1390"/>
              </a:lnSpc>
            </a:pPr>
            <a:r>
              <a:rPr sz="1200" spc="-15" dirty="0">
                <a:latin typeface="UD Digi Kyokasho NK-R"/>
                <a:cs typeface="UD Digi Kyokasho NK-R"/>
              </a:rPr>
              <a:t>また、市町村子ども・子育て支援事業計画では、「市町村が定める区域」ごとに、「教育・保育」、「地域型保育事業」及び「地域子ども・子育て支援事業」の、「量の見込み」「確保の内</a:t>
            </a:r>
            <a:endParaRPr sz="1200">
              <a:latin typeface="UD Digi Kyokasho NK-R"/>
              <a:cs typeface="UD Digi Kyokasho NK-R"/>
            </a:endParaRPr>
          </a:p>
        </p:txBody>
      </p:sp>
      <p:sp>
        <p:nvSpPr>
          <p:cNvPr id="7" name="object 7"/>
          <p:cNvSpPr txBox="1"/>
          <p:nvPr/>
        </p:nvSpPr>
        <p:spPr>
          <a:xfrm>
            <a:off x="506272" y="6435953"/>
            <a:ext cx="2856865" cy="208279"/>
          </a:xfrm>
          <a:prstGeom prst="rect">
            <a:avLst/>
          </a:prstGeom>
        </p:spPr>
        <p:txBody>
          <a:bodyPr vert="horz" wrap="square" lIns="0" tIns="12700" rIns="0" bIns="0" rtlCol="0">
            <a:spAutoFit/>
          </a:bodyPr>
          <a:lstStyle/>
          <a:p>
            <a:pPr>
              <a:lnSpc>
                <a:spcPct val="100000"/>
              </a:lnSpc>
              <a:spcBef>
                <a:spcPts val="100"/>
              </a:spcBef>
            </a:pPr>
            <a:r>
              <a:rPr sz="1200" spc="-30" dirty="0">
                <a:latin typeface="UD Digi Kyokasho NK-R"/>
                <a:cs typeface="UD Digi Kyokasho NK-R"/>
              </a:rPr>
              <a:t>容」「実施時期」を記載することとされている。</a:t>
            </a:r>
            <a:endParaRPr sz="1200">
              <a:latin typeface="UD Digi Kyokasho NK-R"/>
              <a:cs typeface="UD Digi Kyokasho NK-R"/>
            </a:endParaRPr>
          </a:p>
        </p:txBody>
      </p:sp>
      <p:graphicFrame>
        <p:nvGraphicFramePr>
          <p:cNvPr id="8" name="object 8"/>
          <p:cNvGraphicFramePr>
            <a:graphicFrameLocks noGrp="1"/>
          </p:cNvGraphicFramePr>
          <p:nvPr/>
        </p:nvGraphicFramePr>
        <p:xfrm>
          <a:off x="1026312" y="4697476"/>
          <a:ext cx="10878183" cy="822325"/>
        </p:xfrm>
        <a:graphic>
          <a:graphicData uri="http://schemas.openxmlformats.org/drawingml/2006/table">
            <a:tbl>
              <a:tblPr firstRow="1" bandRow="1">
                <a:tableStyleId>{2D5ABB26-0587-4C30-8999-92F81FD0307C}</a:tableStyleId>
              </a:tblPr>
              <a:tblGrid>
                <a:gridCol w="2016125">
                  <a:extLst>
                    <a:ext uri="{9D8B030D-6E8A-4147-A177-3AD203B41FA5}">
                      <a16:colId xmlns:a16="http://schemas.microsoft.com/office/drawing/2014/main" val="20000"/>
                    </a:ext>
                  </a:extLst>
                </a:gridCol>
                <a:gridCol w="1793239">
                  <a:extLst>
                    <a:ext uri="{9D8B030D-6E8A-4147-A177-3AD203B41FA5}">
                      <a16:colId xmlns:a16="http://schemas.microsoft.com/office/drawing/2014/main" val="20001"/>
                    </a:ext>
                  </a:extLst>
                </a:gridCol>
                <a:gridCol w="7068819">
                  <a:extLst>
                    <a:ext uri="{9D8B030D-6E8A-4147-A177-3AD203B41FA5}">
                      <a16:colId xmlns:a16="http://schemas.microsoft.com/office/drawing/2014/main" val="20002"/>
                    </a:ext>
                  </a:extLst>
                </a:gridCol>
              </a:tblGrid>
              <a:tr h="273685">
                <a:tc>
                  <a:txBody>
                    <a:bodyPr/>
                    <a:lstStyle/>
                    <a:p>
                      <a:pPr algn="ctr">
                        <a:lnSpc>
                          <a:spcPct val="100000"/>
                        </a:lnSpc>
                        <a:spcBef>
                          <a:spcPts val="259"/>
                        </a:spcBef>
                      </a:pPr>
                      <a:r>
                        <a:rPr sz="1200" b="1" spc="-20" dirty="0">
                          <a:latin typeface="UD Digi Kyokasho NK-B"/>
                          <a:cs typeface="UD Digi Kyokasho NK-B"/>
                        </a:rPr>
                        <a:t>事業名</a:t>
                      </a:r>
                      <a:endParaRPr sz="1200">
                        <a:latin typeface="UD Digi Kyokasho NK-B"/>
                        <a:cs typeface="UD Digi Kyokasho NK-B"/>
                      </a:endParaRPr>
                    </a:p>
                  </a:txBody>
                  <a:tcPr marL="0" marR="0" marT="33019" marB="0">
                    <a:lnL w="12700">
                      <a:solidFill>
                        <a:srgbClr val="BEBEBE"/>
                      </a:solidFill>
                      <a:prstDash val="solid"/>
                    </a:lnL>
                    <a:lnR w="12700">
                      <a:solidFill>
                        <a:srgbClr val="BEBEBE"/>
                      </a:solidFill>
                      <a:prstDash val="solid"/>
                    </a:lnR>
                    <a:lnT w="12700">
                      <a:solidFill>
                        <a:srgbClr val="BEBEBE"/>
                      </a:solidFill>
                      <a:prstDash val="solid"/>
                    </a:lnT>
                    <a:lnB w="12700">
                      <a:solidFill>
                        <a:srgbClr val="BEBEBE"/>
                      </a:solidFill>
                      <a:prstDash val="solid"/>
                    </a:lnB>
                    <a:solidFill>
                      <a:srgbClr val="D9D9D9"/>
                    </a:solidFill>
                  </a:tcPr>
                </a:tc>
                <a:tc>
                  <a:txBody>
                    <a:bodyPr/>
                    <a:lstStyle/>
                    <a:p>
                      <a:pPr marL="242570">
                        <a:lnSpc>
                          <a:spcPct val="100000"/>
                        </a:lnSpc>
                        <a:spcBef>
                          <a:spcPts val="259"/>
                        </a:spcBef>
                      </a:pPr>
                      <a:r>
                        <a:rPr sz="1200" b="1" spc="-10" dirty="0">
                          <a:latin typeface="UD Digi Kyokasho NK-B"/>
                          <a:cs typeface="UD Digi Kyokasho NK-B"/>
                        </a:rPr>
                        <a:t>教育・保育提供区域</a:t>
                      </a:r>
                      <a:endParaRPr sz="1200">
                        <a:latin typeface="UD Digi Kyokasho NK-B"/>
                        <a:cs typeface="UD Digi Kyokasho NK-B"/>
                      </a:endParaRPr>
                    </a:p>
                  </a:txBody>
                  <a:tcPr marL="0" marR="0" marT="33019" marB="0">
                    <a:lnL w="12700">
                      <a:solidFill>
                        <a:srgbClr val="BEBEBE"/>
                      </a:solidFill>
                      <a:prstDash val="solid"/>
                    </a:lnL>
                    <a:lnR w="12700">
                      <a:solidFill>
                        <a:srgbClr val="BEBEBE"/>
                      </a:solidFill>
                      <a:prstDash val="solid"/>
                    </a:lnR>
                    <a:lnT w="12700">
                      <a:solidFill>
                        <a:srgbClr val="BEBEBE"/>
                      </a:solidFill>
                      <a:prstDash val="solid"/>
                    </a:lnT>
                    <a:lnB w="12700">
                      <a:solidFill>
                        <a:srgbClr val="BEBEBE"/>
                      </a:solidFill>
                      <a:prstDash val="solid"/>
                    </a:lnB>
                    <a:solidFill>
                      <a:srgbClr val="D9D9D9"/>
                    </a:solidFill>
                  </a:tcPr>
                </a:tc>
                <a:tc>
                  <a:txBody>
                    <a:bodyPr/>
                    <a:lstStyle/>
                    <a:p>
                      <a:pPr marL="635" algn="ctr">
                        <a:lnSpc>
                          <a:spcPct val="100000"/>
                        </a:lnSpc>
                        <a:spcBef>
                          <a:spcPts val="259"/>
                        </a:spcBef>
                      </a:pPr>
                      <a:r>
                        <a:rPr sz="1200" b="1" spc="-20" dirty="0">
                          <a:latin typeface="UD Digi Kyokasho NK-B"/>
                          <a:cs typeface="UD Digi Kyokasho NK-B"/>
                        </a:rPr>
                        <a:t>考え方</a:t>
                      </a:r>
                      <a:endParaRPr sz="1200">
                        <a:latin typeface="UD Digi Kyokasho NK-B"/>
                        <a:cs typeface="UD Digi Kyokasho NK-B"/>
                      </a:endParaRPr>
                    </a:p>
                  </a:txBody>
                  <a:tcPr marL="0" marR="0" marT="33019" marB="0">
                    <a:lnL w="12700">
                      <a:solidFill>
                        <a:srgbClr val="BEBEBE"/>
                      </a:solidFill>
                      <a:prstDash val="solid"/>
                    </a:lnL>
                    <a:lnR w="12700">
                      <a:solidFill>
                        <a:srgbClr val="BEBEBE"/>
                      </a:solidFill>
                      <a:prstDash val="solid"/>
                    </a:lnR>
                    <a:lnT w="12700">
                      <a:solidFill>
                        <a:srgbClr val="BEBEBE"/>
                      </a:solidFill>
                      <a:prstDash val="solid"/>
                    </a:lnT>
                    <a:lnB w="12700">
                      <a:solidFill>
                        <a:srgbClr val="BEBEBE"/>
                      </a:solidFill>
                      <a:prstDash val="solid"/>
                    </a:lnB>
                    <a:solidFill>
                      <a:srgbClr val="D9D9D9"/>
                    </a:solidFill>
                  </a:tcPr>
                </a:tc>
                <a:extLst>
                  <a:ext uri="{0D108BD9-81ED-4DB2-BD59-A6C34878D82A}">
                    <a16:rowId xmlns:a16="http://schemas.microsoft.com/office/drawing/2014/main" val="10000"/>
                  </a:ext>
                </a:extLst>
              </a:tr>
              <a:tr h="274320">
                <a:tc>
                  <a:txBody>
                    <a:bodyPr/>
                    <a:lstStyle/>
                    <a:p>
                      <a:pPr marL="91440">
                        <a:lnSpc>
                          <a:spcPct val="100000"/>
                        </a:lnSpc>
                        <a:spcBef>
                          <a:spcPts val="260"/>
                        </a:spcBef>
                      </a:pPr>
                      <a:r>
                        <a:rPr sz="1200" spc="-5" dirty="0">
                          <a:latin typeface="UD Digi Kyokasho NK-R"/>
                          <a:cs typeface="UD Digi Kyokasho NK-R"/>
                        </a:rPr>
                        <a:t>乳児家庭全戸訪問事業</a:t>
                      </a:r>
                      <a:endParaRPr sz="1200">
                        <a:latin typeface="UD Digi Kyokasho NK-R"/>
                        <a:cs typeface="UD Digi Kyokasho NK-R"/>
                      </a:endParaRPr>
                    </a:p>
                  </a:txBody>
                  <a:tcPr marL="0" marR="0" marT="33020" marB="0">
                    <a:lnL w="12700">
                      <a:solidFill>
                        <a:srgbClr val="BEBEBE"/>
                      </a:solidFill>
                      <a:prstDash val="solid"/>
                    </a:lnL>
                    <a:lnR w="12700">
                      <a:solidFill>
                        <a:srgbClr val="BEBEBE"/>
                      </a:solidFill>
                      <a:prstDash val="solid"/>
                    </a:lnR>
                    <a:lnT w="12700">
                      <a:solidFill>
                        <a:srgbClr val="BEBEBE"/>
                      </a:solidFill>
                      <a:prstDash val="solid"/>
                    </a:lnT>
                    <a:lnB w="12700">
                      <a:solidFill>
                        <a:srgbClr val="BEBEBE"/>
                      </a:solidFill>
                      <a:prstDash val="solid"/>
                    </a:lnB>
                  </a:tcPr>
                </a:tc>
                <a:tc>
                  <a:txBody>
                    <a:bodyPr/>
                    <a:lstStyle/>
                    <a:p>
                      <a:pPr marL="91440">
                        <a:lnSpc>
                          <a:spcPct val="100000"/>
                        </a:lnSpc>
                        <a:spcBef>
                          <a:spcPts val="260"/>
                        </a:spcBef>
                      </a:pPr>
                      <a:r>
                        <a:rPr sz="1200" spc="-10" dirty="0">
                          <a:latin typeface="UD Digi Kyokasho NK-R"/>
                          <a:cs typeface="UD Digi Kyokasho NK-R"/>
                        </a:rPr>
                        <a:t>A</a:t>
                      </a:r>
                      <a:r>
                        <a:rPr sz="1200" spc="-20" dirty="0">
                          <a:latin typeface="UD Digi Kyokasho NK-R"/>
                          <a:cs typeface="UD Digi Kyokasho NK-R"/>
                        </a:rPr>
                        <a:t>全市域</a:t>
                      </a:r>
                      <a:endParaRPr sz="1200">
                        <a:latin typeface="UD Digi Kyokasho NK-R"/>
                        <a:cs typeface="UD Digi Kyokasho NK-R"/>
                      </a:endParaRPr>
                    </a:p>
                  </a:txBody>
                  <a:tcPr marL="0" marR="0" marT="33020" marB="0">
                    <a:lnL w="12700">
                      <a:solidFill>
                        <a:srgbClr val="BEBEBE"/>
                      </a:solidFill>
                      <a:prstDash val="solid"/>
                    </a:lnL>
                    <a:lnR w="12700">
                      <a:solidFill>
                        <a:srgbClr val="BEBEBE"/>
                      </a:solidFill>
                      <a:prstDash val="solid"/>
                    </a:lnR>
                    <a:lnT w="12700">
                      <a:solidFill>
                        <a:srgbClr val="BEBEBE"/>
                      </a:solidFill>
                      <a:prstDash val="solid"/>
                    </a:lnT>
                    <a:lnB w="12700">
                      <a:solidFill>
                        <a:srgbClr val="BEBEBE"/>
                      </a:solidFill>
                      <a:prstDash val="solid"/>
                    </a:lnB>
                  </a:tcPr>
                </a:tc>
                <a:tc>
                  <a:txBody>
                    <a:bodyPr/>
                    <a:lstStyle/>
                    <a:p>
                      <a:pPr marL="91440">
                        <a:lnSpc>
                          <a:spcPct val="100000"/>
                        </a:lnSpc>
                        <a:spcBef>
                          <a:spcPts val="260"/>
                        </a:spcBef>
                      </a:pPr>
                      <a:r>
                        <a:rPr sz="1200" spc="-30" dirty="0">
                          <a:latin typeface="UD Digi Kyokasho NK-R"/>
                          <a:cs typeface="UD Digi Kyokasho NK-R"/>
                        </a:rPr>
                        <a:t>保健師が対象者宅に訪問する事業で、全市的に取り組んでいるため、区域を設定することになじまないため。</a:t>
                      </a:r>
                      <a:endParaRPr sz="1200">
                        <a:latin typeface="UD Digi Kyokasho NK-R"/>
                        <a:cs typeface="UD Digi Kyokasho NK-R"/>
                      </a:endParaRPr>
                    </a:p>
                  </a:txBody>
                  <a:tcPr marL="0" marR="0" marT="33020" marB="0">
                    <a:lnL w="12700">
                      <a:solidFill>
                        <a:srgbClr val="BEBEBE"/>
                      </a:solidFill>
                      <a:prstDash val="solid"/>
                    </a:lnL>
                    <a:lnR w="12700">
                      <a:solidFill>
                        <a:srgbClr val="BEBEBE"/>
                      </a:solidFill>
                      <a:prstDash val="solid"/>
                    </a:lnR>
                    <a:lnT w="12700">
                      <a:solidFill>
                        <a:srgbClr val="BEBEBE"/>
                      </a:solidFill>
                      <a:prstDash val="solid"/>
                    </a:lnT>
                    <a:lnB w="12700">
                      <a:solidFill>
                        <a:srgbClr val="BEBEBE"/>
                      </a:solidFill>
                      <a:prstDash val="solid"/>
                    </a:lnB>
                  </a:tcPr>
                </a:tc>
                <a:extLst>
                  <a:ext uri="{0D108BD9-81ED-4DB2-BD59-A6C34878D82A}">
                    <a16:rowId xmlns:a16="http://schemas.microsoft.com/office/drawing/2014/main" val="10001"/>
                  </a:ext>
                </a:extLst>
              </a:tr>
              <a:tr h="274320">
                <a:tc>
                  <a:txBody>
                    <a:bodyPr/>
                    <a:lstStyle/>
                    <a:p>
                      <a:pPr marL="91440">
                        <a:lnSpc>
                          <a:spcPct val="100000"/>
                        </a:lnSpc>
                        <a:spcBef>
                          <a:spcPts val="260"/>
                        </a:spcBef>
                      </a:pPr>
                      <a:r>
                        <a:rPr sz="1200" spc="-5" dirty="0">
                          <a:latin typeface="UD Digi Kyokasho NK-R"/>
                          <a:cs typeface="UD Digi Kyokasho NK-R"/>
                        </a:rPr>
                        <a:t>放課後児童健全育成事業</a:t>
                      </a:r>
                      <a:endParaRPr sz="1200">
                        <a:latin typeface="UD Digi Kyokasho NK-R"/>
                        <a:cs typeface="UD Digi Kyokasho NK-R"/>
                      </a:endParaRPr>
                    </a:p>
                  </a:txBody>
                  <a:tcPr marL="0" marR="0" marT="33020" marB="0">
                    <a:lnL w="12700">
                      <a:solidFill>
                        <a:srgbClr val="BEBEBE"/>
                      </a:solidFill>
                      <a:prstDash val="solid"/>
                    </a:lnL>
                    <a:lnR w="12700">
                      <a:solidFill>
                        <a:srgbClr val="BEBEBE"/>
                      </a:solidFill>
                      <a:prstDash val="solid"/>
                    </a:lnR>
                    <a:lnT w="12700">
                      <a:solidFill>
                        <a:srgbClr val="BEBEBE"/>
                      </a:solidFill>
                      <a:prstDash val="solid"/>
                    </a:lnT>
                    <a:lnB w="12700">
                      <a:solidFill>
                        <a:srgbClr val="BEBEBE"/>
                      </a:solidFill>
                      <a:prstDash val="solid"/>
                    </a:lnB>
                  </a:tcPr>
                </a:tc>
                <a:tc>
                  <a:txBody>
                    <a:bodyPr/>
                    <a:lstStyle/>
                    <a:p>
                      <a:pPr marL="91440">
                        <a:lnSpc>
                          <a:spcPct val="100000"/>
                        </a:lnSpc>
                        <a:spcBef>
                          <a:spcPts val="260"/>
                        </a:spcBef>
                      </a:pPr>
                      <a:r>
                        <a:rPr sz="1200" spc="-10" dirty="0">
                          <a:latin typeface="UD Digi Kyokasho NK-R"/>
                          <a:cs typeface="UD Digi Kyokasho NK-R"/>
                        </a:rPr>
                        <a:t>A</a:t>
                      </a:r>
                      <a:r>
                        <a:rPr sz="1200" spc="-5" dirty="0">
                          <a:latin typeface="UD Digi Kyokasho NK-R"/>
                          <a:cs typeface="UD Digi Kyokasho NK-R"/>
                        </a:rPr>
                        <a:t>市内の各小学校区ごと</a:t>
                      </a:r>
                      <a:endParaRPr sz="1200">
                        <a:latin typeface="UD Digi Kyokasho NK-R"/>
                        <a:cs typeface="UD Digi Kyokasho NK-R"/>
                      </a:endParaRPr>
                    </a:p>
                  </a:txBody>
                  <a:tcPr marL="0" marR="0" marT="33020" marB="0">
                    <a:lnL w="12700">
                      <a:solidFill>
                        <a:srgbClr val="BEBEBE"/>
                      </a:solidFill>
                      <a:prstDash val="solid"/>
                    </a:lnL>
                    <a:lnR w="12700">
                      <a:solidFill>
                        <a:srgbClr val="BEBEBE"/>
                      </a:solidFill>
                      <a:prstDash val="solid"/>
                    </a:lnR>
                    <a:lnT w="12700">
                      <a:solidFill>
                        <a:srgbClr val="BEBEBE"/>
                      </a:solidFill>
                      <a:prstDash val="solid"/>
                    </a:lnT>
                    <a:lnB w="12700">
                      <a:solidFill>
                        <a:srgbClr val="BEBEBE"/>
                      </a:solidFill>
                      <a:prstDash val="solid"/>
                    </a:lnB>
                  </a:tcPr>
                </a:tc>
                <a:tc>
                  <a:txBody>
                    <a:bodyPr/>
                    <a:lstStyle/>
                    <a:p>
                      <a:pPr marL="91440">
                        <a:lnSpc>
                          <a:spcPct val="100000"/>
                        </a:lnSpc>
                        <a:spcBef>
                          <a:spcPts val="260"/>
                        </a:spcBef>
                      </a:pPr>
                      <a:r>
                        <a:rPr sz="1200" spc="-5" dirty="0">
                          <a:latin typeface="UD Digi Kyokasho NK-R"/>
                          <a:cs typeface="UD Digi Kyokasho NK-R"/>
                        </a:rPr>
                        <a:t>放課後児童クラブの利用対象となる児童の教育提供区域が、小学校区となるため。</a:t>
                      </a:r>
                      <a:endParaRPr sz="1200">
                        <a:latin typeface="UD Digi Kyokasho NK-R"/>
                        <a:cs typeface="UD Digi Kyokasho NK-R"/>
                      </a:endParaRPr>
                    </a:p>
                  </a:txBody>
                  <a:tcPr marL="0" marR="0" marT="33020" marB="0">
                    <a:lnL w="12700">
                      <a:solidFill>
                        <a:srgbClr val="BEBEBE"/>
                      </a:solidFill>
                      <a:prstDash val="solid"/>
                    </a:lnL>
                    <a:lnR w="12700">
                      <a:solidFill>
                        <a:srgbClr val="BEBEBE"/>
                      </a:solidFill>
                      <a:prstDash val="solid"/>
                    </a:lnR>
                    <a:lnT w="12700">
                      <a:solidFill>
                        <a:srgbClr val="BEBEBE"/>
                      </a:solidFill>
                      <a:prstDash val="solid"/>
                    </a:lnT>
                    <a:lnB w="12700">
                      <a:solidFill>
                        <a:srgbClr val="BEBEBE"/>
                      </a:solidFill>
                      <a:prstDash val="solid"/>
                    </a:lnB>
                  </a:tcPr>
                </a:tc>
                <a:extLst>
                  <a:ext uri="{0D108BD9-81ED-4DB2-BD59-A6C34878D82A}">
                    <a16:rowId xmlns:a16="http://schemas.microsoft.com/office/drawing/2014/main" val="10002"/>
                  </a:ext>
                </a:extLst>
              </a:tr>
            </a:tbl>
          </a:graphicData>
        </a:graphic>
      </p:graphicFrame>
      <p:sp>
        <p:nvSpPr>
          <p:cNvPr id="9" name="object 9"/>
          <p:cNvSpPr/>
          <p:nvPr/>
        </p:nvSpPr>
        <p:spPr>
          <a:xfrm>
            <a:off x="-1523" y="135636"/>
            <a:ext cx="12192000" cy="370840"/>
          </a:xfrm>
          <a:custGeom>
            <a:avLst/>
            <a:gdLst/>
            <a:ahLst/>
            <a:cxnLst/>
            <a:rect l="l" t="t" r="r" b="b"/>
            <a:pathLst>
              <a:path w="12192000" h="370840">
                <a:moveTo>
                  <a:pt x="12192000" y="0"/>
                </a:moveTo>
                <a:lnTo>
                  <a:pt x="0" y="0"/>
                </a:lnTo>
                <a:lnTo>
                  <a:pt x="0" y="370332"/>
                </a:lnTo>
                <a:lnTo>
                  <a:pt x="12192000" y="370332"/>
                </a:lnTo>
                <a:lnTo>
                  <a:pt x="12192000" y="0"/>
                </a:lnTo>
                <a:close/>
              </a:path>
            </a:pathLst>
          </a:custGeom>
          <a:solidFill>
            <a:srgbClr val="D2EEF9"/>
          </a:solidFill>
        </p:spPr>
        <p:txBody>
          <a:bodyPr wrap="square" lIns="0" tIns="0" rIns="0" bIns="0" rtlCol="0"/>
          <a:lstStyle/>
          <a:p>
            <a:endParaRPr/>
          </a:p>
        </p:txBody>
      </p:sp>
      <p:sp>
        <p:nvSpPr>
          <p:cNvPr id="10" name="object 10"/>
          <p:cNvSpPr txBox="1"/>
          <p:nvPr/>
        </p:nvSpPr>
        <p:spPr>
          <a:xfrm>
            <a:off x="205231" y="178688"/>
            <a:ext cx="11402695" cy="4780915"/>
          </a:xfrm>
          <a:prstGeom prst="rect">
            <a:avLst/>
          </a:prstGeom>
        </p:spPr>
        <p:txBody>
          <a:bodyPr vert="horz" wrap="square" lIns="0" tIns="12065" rIns="0" bIns="0" rtlCol="0">
            <a:spAutoFit/>
          </a:bodyPr>
          <a:lstStyle/>
          <a:p>
            <a:pPr marL="12700">
              <a:lnSpc>
                <a:spcPct val="100000"/>
              </a:lnSpc>
              <a:spcBef>
                <a:spcPts val="95"/>
              </a:spcBef>
            </a:pPr>
            <a:r>
              <a:rPr sz="1600" spc="-30" dirty="0">
                <a:solidFill>
                  <a:srgbClr val="7E7E7E"/>
                </a:solidFill>
                <a:latin typeface="BIZ UDGothic"/>
                <a:cs typeface="BIZ UDGothic"/>
              </a:rPr>
              <a:t>子ども・子育て支援事業計画の概要</a:t>
            </a:r>
            <a:endParaRPr sz="1600">
              <a:latin typeface="BIZ UDGothic"/>
              <a:cs typeface="BIZ UDGothic"/>
            </a:endParaRPr>
          </a:p>
          <a:p>
            <a:pPr>
              <a:lnSpc>
                <a:spcPct val="100000"/>
              </a:lnSpc>
              <a:spcBef>
                <a:spcPts val="475"/>
              </a:spcBef>
            </a:pPr>
            <a:endParaRPr sz="1600">
              <a:latin typeface="BIZ UDGothic"/>
              <a:cs typeface="BIZ UDGothic"/>
            </a:endParaRPr>
          </a:p>
          <a:p>
            <a:pPr marL="426084" indent="-254000">
              <a:lnSpc>
                <a:spcPct val="100000"/>
              </a:lnSpc>
              <a:buSzPct val="95000"/>
              <a:buChar char="◇"/>
              <a:tabLst>
                <a:tab pos="426084" algn="l"/>
              </a:tabLst>
            </a:pPr>
            <a:r>
              <a:rPr sz="2000" b="1" u="heavy" spc="-15" dirty="0">
                <a:uFill>
                  <a:solidFill>
                    <a:srgbClr val="000000"/>
                  </a:solidFill>
                </a:uFill>
                <a:latin typeface="UD Digi Kyokasho NK-B"/>
                <a:cs typeface="UD Digi Kyokasho NK-B"/>
              </a:rPr>
              <a:t>教育・保育提供区域について</a:t>
            </a:r>
            <a:endParaRPr sz="2000">
              <a:latin typeface="UD Digi Kyokasho NK-B"/>
              <a:cs typeface="UD Digi Kyokasho NK-B"/>
            </a:endParaRPr>
          </a:p>
          <a:p>
            <a:pPr marL="238760">
              <a:lnSpc>
                <a:spcPct val="100000"/>
              </a:lnSpc>
              <a:spcBef>
                <a:spcPts val="1885"/>
              </a:spcBef>
            </a:pPr>
            <a:r>
              <a:rPr sz="1800" b="1" spc="-15" dirty="0">
                <a:latin typeface="UD Digi Kyokasho NK-B"/>
                <a:cs typeface="UD Digi Kyokasho NK-B"/>
              </a:rPr>
              <a:t>●教育・保育提供区域とは…</a:t>
            </a:r>
            <a:endParaRPr sz="1800">
              <a:latin typeface="UD Digi Kyokasho NK-B"/>
              <a:cs typeface="UD Digi Kyokasho NK-B"/>
            </a:endParaRPr>
          </a:p>
          <a:p>
            <a:pPr marL="353060" marR="2390140">
              <a:lnSpc>
                <a:spcPct val="100000"/>
              </a:lnSpc>
              <a:spcBef>
                <a:spcPts val="5"/>
              </a:spcBef>
            </a:pPr>
            <a:r>
              <a:rPr sz="1800" dirty="0">
                <a:latin typeface="UD Digi Kyokasho NK-R"/>
                <a:cs typeface="UD Digi Kyokasho NK-R"/>
              </a:rPr>
              <a:t>市町村内で、</a:t>
            </a:r>
            <a:r>
              <a:rPr sz="1800" u="sng" spc="-25" dirty="0">
                <a:uFill>
                  <a:solidFill>
                    <a:srgbClr val="000000"/>
                  </a:solidFill>
                </a:uFill>
                <a:latin typeface="UD Digi Kyokasho NK-R"/>
                <a:cs typeface="UD Digi Kyokasho NK-R"/>
              </a:rPr>
              <a:t>教育・保育事業を提供する上で基礎となる区域</a:t>
            </a:r>
            <a:r>
              <a:rPr sz="1800" u="sng" dirty="0">
                <a:uFill>
                  <a:solidFill>
                    <a:srgbClr val="000000"/>
                  </a:solidFill>
                </a:uFill>
                <a:latin typeface="UD Digi Kyokasho NK-R"/>
                <a:cs typeface="UD Digi Kyokasho NK-R"/>
              </a:rPr>
              <a:t>（</a:t>
            </a:r>
            <a:r>
              <a:rPr sz="1800" u="sng" spc="-10" dirty="0">
                <a:uFill>
                  <a:solidFill>
                    <a:srgbClr val="000000"/>
                  </a:solidFill>
                </a:uFill>
                <a:latin typeface="UD Digi Kyokasho NK-R"/>
                <a:cs typeface="UD Digi Kyokasho NK-R"/>
              </a:rPr>
              <a:t>最小単位となる区域</a:t>
            </a:r>
            <a:r>
              <a:rPr sz="1800" u="sng" dirty="0">
                <a:uFill>
                  <a:solidFill>
                    <a:srgbClr val="000000"/>
                  </a:solidFill>
                </a:uFill>
                <a:latin typeface="UD Digi Kyokasho NK-R"/>
                <a:cs typeface="UD Digi Kyokasho NK-R"/>
              </a:rPr>
              <a:t>）</a:t>
            </a:r>
            <a:r>
              <a:rPr sz="1800" spc="-35" dirty="0">
                <a:latin typeface="UD Digi Kyokasho NK-R"/>
                <a:cs typeface="UD Digi Kyokasho NK-R"/>
              </a:rPr>
              <a:t>のこと。</a:t>
            </a:r>
            <a:r>
              <a:rPr sz="1800" u="sng" spc="-20" dirty="0">
                <a:uFill>
                  <a:solidFill>
                    <a:srgbClr val="000000"/>
                  </a:solidFill>
                </a:uFill>
                <a:latin typeface="UD Digi Kyokasho NK-R"/>
                <a:cs typeface="UD Digi Kyokasho NK-R"/>
              </a:rPr>
              <a:t>事業ごとに範囲が異なる。</a:t>
            </a:r>
            <a:endParaRPr sz="1800">
              <a:latin typeface="UD Digi Kyokasho NK-R"/>
              <a:cs typeface="UD Digi Kyokasho NK-R"/>
            </a:endParaRPr>
          </a:p>
          <a:p>
            <a:pPr>
              <a:lnSpc>
                <a:spcPct val="100000"/>
              </a:lnSpc>
              <a:spcBef>
                <a:spcPts val="1380"/>
              </a:spcBef>
            </a:pPr>
            <a:endParaRPr sz="1800">
              <a:latin typeface="UD Digi Kyokasho NK-R"/>
              <a:cs typeface="UD Digi Kyokasho NK-R"/>
            </a:endParaRPr>
          </a:p>
          <a:p>
            <a:pPr marL="466725" indent="-228600">
              <a:lnSpc>
                <a:spcPct val="100000"/>
              </a:lnSpc>
              <a:buSzPct val="94444"/>
              <a:buChar char="●"/>
              <a:tabLst>
                <a:tab pos="466725" algn="l"/>
              </a:tabLst>
            </a:pPr>
            <a:r>
              <a:rPr sz="1800" b="1" spc="-15" dirty="0">
                <a:latin typeface="UD Digi Kyokasho NK-B"/>
                <a:cs typeface="UD Digi Kyokasho NK-B"/>
              </a:rPr>
              <a:t>区域を設定する理由は…</a:t>
            </a:r>
            <a:endParaRPr sz="1800">
              <a:latin typeface="UD Digi Kyokasho NK-B"/>
              <a:cs typeface="UD Digi Kyokasho NK-B"/>
            </a:endParaRPr>
          </a:p>
          <a:p>
            <a:pPr marL="353060" marR="1152525">
              <a:lnSpc>
                <a:spcPct val="100000"/>
              </a:lnSpc>
            </a:pPr>
            <a:r>
              <a:rPr sz="1800" spc="-5" dirty="0">
                <a:latin typeface="UD Digi Kyokasho NK-R"/>
                <a:cs typeface="UD Digi Kyokasho NK-R"/>
              </a:rPr>
              <a:t>子どもや家庭が、「</a:t>
            </a:r>
            <a:r>
              <a:rPr sz="1800" u="sng" spc="-10" dirty="0">
                <a:uFill>
                  <a:solidFill>
                    <a:srgbClr val="000000"/>
                  </a:solidFill>
                </a:uFill>
                <a:latin typeface="UD Digi Kyokasho NK-R"/>
                <a:cs typeface="UD Digi Kyokasho NK-R"/>
              </a:rPr>
              <a:t>身近な地域で</a:t>
            </a:r>
            <a:r>
              <a:rPr sz="1800" spc="-10" dirty="0">
                <a:latin typeface="UD Digi Kyokasho NK-R"/>
                <a:cs typeface="UD Digi Kyokasho NK-R"/>
              </a:rPr>
              <a:t>」「</a:t>
            </a:r>
            <a:r>
              <a:rPr sz="1800" u="sng" spc="-30" dirty="0">
                <a:uFill>
                  <a:solidFill>
                    <a:srgbClr val="000000"/>
                  </a:solidFill>
                </a:uFill>
                <a:latin typeface="UD Digi Kyokasho NK-R"/>
                <a:cs typeface="UD Digi Kyokasho NK-R"/>
              </a:rPr>
              <a:t>希望するサービスを</a:t>
            </a:r>
            <a:r>
              <a:rPr sz="1800" spc="-35" dirty="0">
                <a:latin typeface="UD Digi Kyokasho NK-R"/>
                <a:cs typeface="UD Digi Kyokasho NK-R"/>
              </a:rPr>
              <a:t>」利用しやすくするために、地域のニーズに応じて</a:t>
            </a:r>
            <a:r>
              <a:rPr sz="1800" u="sng" spc="-25" dirty="0">
                <a:uFill>
                  <a:solidFill>
                    <a:srgbClr val="000000"/>
                  </a:solidFill>
                </a:uFill>
                <a:latin typeface="UD Digi Kyokasho NK-R"/>
                <a:cs typeface="UD Digi Kyokasho NK-R"/>
              </a:rPr>
              <a:t>サービスを計画的に提供する</a:t>
            </a:r>
            <a:r>
              <a:rPr sz="1800" spc="-20" dirty="0">
                <a:latin typeface="UD Digi Kyokasho NK-R"/>
                <a:cs typeface="UD Digi Kyokasho NK-R"/>
              </a:rPr>
              <a:t>ため。</a:t>
            </a:r>
            <a:endParaRPr sz="1800">
              <a:latin typeface="UD Digi Kyokasho NK-R"/>
              <a:cs typeface="UD Digi Kyokasho NK-R"/>
            </a:endParaRPr>
          </a:p>
          <a:p>
            <a:pPr>
              <a:lnSpc>
                <a:spcPct val="100000"/>
              </a:lnSpc>
              <a:spcBef>
                <a:spcPts val="1980"/>
              </a:spcBef>
            </a:pPr>
            <a:endParaRPr sz="1800">
              <a:latin typeface="UD Digi Kyokasho NK-R"/>
              <a:cs typeface="UD Digi Kyokasho NK-R"/>
            </a:endParaRPr>
          </a:p>
          <a:p>
            <a:pPr marL="238760">
              <a:lnSpc>
                <a:spcPct val="100000"/>
              </a:lnSpc>
            </a:pPr>
            <a:r>
              <a:rPr sz="1800" b="1" spc="-15" dirty="0">
                <a:latin typeface="UD Digi Kyokasho NK-B"/>
                <a:cs typeface="UD Digi Kyokasho NK-B"/>
              </a:rPr>
              <a:t>●提供区域の決め方は…</a:t>
            </a:r>
            <a:endParaRPr sz="1800">
              <a:latin typeface="UD Digi Kyokasho NK-B"/>
              <a:cs typeface="UD Digi Kyokasho NK-B"/>
            </a:endParaRPr>
          </a:p>
          <a:p>
            <a:pPr marL="353060" marR="5080">
              <a:lnSpc>
                <a:spcPct val="127800"/>
              </a:lnSpc>
              <a:spcBef>
                <a:spcPts val="5"/>
              </a:spcBef>
            </a:pPr>
            <a:r>
              <a:rPr sz="1800" spc="-40" dirty="0">
                <a:latin typeface="UD Digi Kyokasho NK-R"/>
                <a:cs typeface="UD Digi Kyokasho NK-R"/>
              </a:rPr>
              <a:t>事業ごとに、「保護者・子どもの利用しやすさ」と「提供体制の確保しやすさ」の点で、丁度よい広さの区域を設定する。</a:t>
            </a:r>
            <a:r>
              <a:rPr sz="1800" spc="-10" dirty="0">
                <a:latin typeface="UD Digi Kyokasho NK-R"/>
                <a:cs typeface="UD Digi Kyokasho NK-R"/>
              </a:rPr>
              <a:t>例</a:t>
            </a:r>
            <a:r>
              <a:rPr sz="1800" spc="-50" dirty="0">
                <a:latin typeface="UD Digi Kyokasho NK-R"/>
                <a:cs typeface="UD Digi Kyokasho NK-R"/>
              </a:rPr>
              <a:t>）</a:t>
            </a:r>
            <a:endParaRPr sz="1800">
              <a:latin typeface="UD Digi Kyokasho NK-R"/>
              <a:cs typeface="UD Digi Kyokasho NK-R"/>
            </a:endParaRPr>
          </a:p>
        </p:txBody>
      </p:sp>
      <p:sp>
        <p:nvSpPr>
          <p:cNvPr id="11" name="object 11"/>
          <p:cNvSpPr txBox="1"/>
          <p:nvPr/>
        </p:nvSpPr>
        <p:spPr>
          <a:xfrm>
            <a:off x="12015216" y="6508495"/>
            <a:ext cx="97790" cy="208279"/>
          </a:xfrm>
          <a:prstGeom prst="rect">
            <a:avLst/>
          </a:prstGeom>
        </p:spPr>
        <p:txBody>
          <a:bodyPr vert="horz" wrap="square" lIns="0" tIns="12700" rIns="0" bIns="0" rtlCol="0">
            <a:spAutoFit/>
          </a:bodyPr>
          <a:lstStyle/>
          <a:p>
            <a:pPr>
              <a:lnSpc>
                <a:spcPct val="100000"/>
              </a:lnSpc>
              <a:spcBef>
                <a:spcPts val="100"/>
              </a:spcBef>
            </a:pPr>
            <a:r>
              <a:rPr sz="1200" spc="-50" dirty="0">
                <a:solidFill>
                  <a:srgbClr val="888888"/>
                </a:solidFill>
                <a:latin typeface="Yu Gothic"/>
                <a:cs typeface="Yu Gothic"/>
              </a:rPr>
              <a:t>4</a:t>
            </a:r>
            <a:endParaRPr sz="1200">
              <a:latin typeface="Yu Gothic"/>
              <a:cs typeface="Yu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135890"/>
          </a:xfrm>
          <a:custGeom>
            <a:avLst/>
            <a:gdLst/>
            <a:ahLst/>
            <a:cxnLst/>
            <a:rect l="l" t="t" r="r" b="b"/>
            <a:pathLst>
              <a:path w="12192000" h="135890">
                <a:moveTo>
                  <a:pt x="0" y="135635"/>
                </a:moveTo>
                <a:lnTo>
                  <a:pt x="12192000" y="135635"/>
                </a:lnTo>
                <a:lnTo>
                  <a:pt x="12192000" y="0"/>
                </a:lnTo>
                <a:lnTo>
                  <a:pt x="0" y="0"/>
                </a:lnTo>
                <a:lnTo>
                  <a:pt x="0" y="135635"/>
                </a:lnTo>
                <a:close/>
              </a:path>
            </a:pathLst>
          </a:custGeom>
          <a:solidFill>
            <a:srgbClr val="1CACE3"/>
          </a:solidFill>
        </p:spPr>
        <p:txBody>
          <a:bodyPr wrap="square" lIns="0" tIns="0" rIns="0" bIns="0" rtlCol="0"/>
          <a:lstStyle/>
          <a:p>
            <a:endParaRPr/>
          </a:p>
        </p:txBody>
      </p:sp>
      <p:sp>
        <p:nvSpPr>
          <p:cNvPr id="3" name="object 3"/>
          <p:cNvSpPr/>
          <p:nvPr/>
        </p:nvSpPr>
        <p:spPr>
          <a:xfrm>
            <a:off x="0" y="6737604"/>
            <a:ext cx="12192000" cy="120650"/>
          </a:xfrm>
          <a:custGeom>
            <a:avLst/>
            <a:gdLst/>
            <a:ahLst/>
            <a:cxnLst/>
            <a:rect l="l" t="t" r="r" b="b"/>
            <a:pathLst>
              <a:path w="12192000" h="120650">
                <a:moveTo>
                  <a:pt x="12192000" y="0"/>
                </a:moveTo>
                <a:lnTo>
                  <a:pt x="0" y="0"/>
                </a:lnTo>
                <a:lnTo>
                  <a:pt x="0" y="120393"/>
                </a:lnTo>
                <a:lnTo>
                  <a:pt x="12192000" y="120393"/>
                </a:lnTo>
                <a:lnTo>
                  <a:pt x="12192000" y="0"/>
                </a:lnTo>
                <a:close/>
              </a:path>
            </a:pathLst>
          </a:custGeom>
          <a:solidFill>
            <a:srgbClr val="1CACE3"/>
          </a:solidFill>
        </p:spPr>
        <p:txBody>
          <a:bodyPr wrap="square" lIns="0" tIns="0" rIns="0" bIns="0" rtlCol="0"/>
          <a:lstStyle/>
          <a:p>
            <a:endParaRPr/>
          </a:p>
        </p:txBody>
      </p:sp>
      <p:sp>
        <p:nvSpPr>
          <p:cNvPr id="4" name="object 4"/>
          <p:cNvSpPr/>
          <p:nvPr/>
        </p:nvSpPr>
        <p:spPr>
          <a:xfrm>
            <a:off x="-1523" y="135636"/>
            <a:ext cx="12192000" cy="370840"/>
          </a:xfrm>
          <a:custGeom>
            <a:avLst/>
            <a:gdLst/>
            <a:ahLst/>
            <a:cxnLst/>
            <a:rect l="l" t="t" r="r" b="b"/>
            <a:pathLst>
              <a:path w="12192000" h="370840">
                <a:moveTo>
                  <a:pt x="12192000" y="0"/>
                </a:moveTo>
                <a:lnTo>
                  <a:pt x="0" y="0"/>
                </a:lnTo>
                <a:lnTo>
                  <a:pt x="0" y="370332"/>
                </a:lnTo>
                <a:lnTo>
                  <a:pt x="12192000" y="370332"/>
                </a:lnTo>
                <a:lnTo>
                  <a:pt x="12192000" y="0"/>
                </a:lnTo>
                <a:close/>
              </a:path>
            </a:pathLst>
          </a:custGeom>
          <a:solidFill>
            <a:srgbClr val="D2EEF9"/>
          </a:solidFill>
        </p:spPr>
        <p:txBody>
          <a:bodyPr wrap="square" lIns="0" tIns="0" rIns="0" bIns="0" rtlCol="0"/>
          <a:lstStyle/>
          <a:p>
            <a:endParaRPr/>
          </a:p>
        </p:txBody>
      </p:sp>
      <p:sp>
        <p:nvSpPr>
          <p:cNvPr id="5" name="object 5"/>
          <p:cNvSpPr txBox="1"/>
          <p:nvPr/>
        </p:nvSpPr>
        <p:spPr>
          <a:xfrm>
            <a:off x="393598" y="4774184"/>
            <a:ext cx="9146540" cy="604520"/>
          </a:xfrm>
          <a:prstGeom prst="rect">
            <a:avLst/>
          </a:prstGeom>
        </p:spPr>
        <p:txBody>
          <a:bodyPr vert="horz" wrap="square" lIns="0" tIns="12065" rIns="0" bIns="0" rtlCol="0">
            <a:spAutoFit/>
          </a:bodyPr>
          <a:lstStyle/>
          <a:p>
            <a:pPr marL="253365" indent="-241300">
              <a:lnSpc>
                <a:spcPct val="100000"/>
              </a:lnSpc>
              <a:spcBef>
                <a:spcPts val="95"/>
              </a:spcBef>
              <a:buSzPct val="94736"/>
              <a:buFont typeface="UD Digi Kyokasho NK-B"/>
              <a:buChar char="●"/>
              <a:tabLst>
                <a:tab pos="253365" algn="l"/>
              </a:tabLst>
            </a:pPr>
            <a:r>
              <a:rPr sz="1900" b="1" spc="-30" dirty="0">
                <a:latin typeface="UD Digi Kyokasho NK-B"/>
                <a:cs typeface="UD Digi Kyokasho NK-B"/>
              </a:rPr>
              <a:t>量の見込みの算出方法</a:t>
            </a:r>
            <a:endParaRPr sz="1900">
              <a:latin typeface="UD Digi Kyokasho NK-B"/>
              <a:cs typeface="UD Digi Kyokasho NK-B"/>
            </a:endParaRPr>
          </a:p>
          <a:p>
            <a:pPr marL="253365">
              <a:lnSpc>
                <a:spcPct val="100000"/>
              </a:lnSpc>
            </a:pPr>
            <a:r>
              <a:rPr sz="1900" u="sng" spc="-30" dirty="0">
                <a:uFill>
                  <a:solidFill>
                    <a:srgbClr val="000000"/>
                  </a:solidFill>
                </a:uFill>
                <a:latin typeface="UD Digi Kyokasho NK-R"/>
                <a:cs typeface="UD Digi Kyokasho NK-R"/>
              </a:rPr>
              <a:t>「子育て家庭のニーズ」と「推計児童数」をもとに算出</a:t>
            </a:r>
            <a:r>
              <a:rPr sz="1900" spc="-25" dirty="0">
                <a:latin typeface="UD Digi Kyokasho NK-R"/>
                <a:cs typeface="UD Digi Kyokasho NK-R"/>
              </a:rPr>
              <a:t>する。</a:t>
            </a:r>
            <a:r>
              <a:rPr sz="1900" dirty="0">
                <a:latin typeface="UD Digi Kyokasho NK-R"/>
                <a:cs typeface="UD Digi Kyokasho NK-R"/>
              </a:rPr>
              <a:t>（</a:t>
            </a:r>
            <a:r>
              <a:rPr sz="1900" spc="-25" dirty="0">
                <a:latin typeface="UD Digi Kyokasho NK-R"/>
                <a:cs typeface="UD Digi Kyokasho NK-R"/>
              </a:rPr>
              <a:t>詳しくは次ページ以降参照</a:t>
            </a:r>
            <a:r>
              <a:rPr sz="1900" spc="-50" dirty="0">
                <a:latin typeface="UD Digi Kyokasho NK-R"/>
                <a:cs typeface="UD Digi Kyokasho NK-R"/>
              </a:rPr>
              <a:t>）</a:t>
            </a:r>
            <a:endParaRPr sz="1900">
              <a:latin typeface="UD Digi Kyokasho NK-R"/>
              <a:cs typeface="UD Digi Kyokasho NK-R"/>
            </a:endParaRPr>
          </a:p>
        </p:txBody>
      </p:sp>
      <p:sp>
        <p:nvSpPr>
          <p:cNvPr id="6" name="object 6"/>
          <p:cNvSpPr/>
          <p:nvPr/>
        </p:nvSpPr>
        <p:spPr>
          <a:xfrm>
            <a:off x="6502907" y="1912873"/>
            <a:ext cx="2946400" cy="652145"/>
          </a:xfrm>
          <a:custGeom>
            <a:avLst/>
            <a:gdLst/>
            <a:ahLst/>
            <a:cxnLst/>
            <a:rect l="l" t="t" r="r" b="b"/>
            <a:pathLst>
              <a:path w="2946400" h="652144">
                <a:moveTo>
                  <a:pt x="2865120" y="167386"/>
                </a:moveTo>
                <a:lnTo>
                  <a:pt x="80772" y="167386"/>
                </a:lnTo>
                <a:lnTo>
                  <a:pt x="49345" y="173737"/>
                </a:lnTo>
                <a:lnTo>
                  <a:pt x="23669" y="191055"/>
                </a:lnTo>
                <a:lnTo>
                  <a:pt x="6351" y="216731"/>
                </a:lnTo>
                <a:lnTo>
                  <a:pt x="0" y="248158"/>
                </a:lnTo>
                <a:lnTo>
                  <a:pt x="0" y="571246"/>
                </a:lnTo>
                <a:lnTo>
                  <a:pt x="6351" y="602672"/>
                </a:lnTo>
                <a:lnTo>
                  <a:pt x="23669" y="628348"/>
                </a:lnTo>
                <a:lnTo>
                  <a:pt x="49345" y="645666"/>
                </a:lnTo>
                <a:lnTo>
                  <a:pt x="80772" y="652017"/>
                </a:lnTo>
                <a:lnTo>
                  <a:pt x="2865120" y="652017"/>
                </a:lnTo>
                <a:lnTo>
                  <a:pt x="2896546" y="645666"/>
                </a:lnTo>
                <a:lnTo>
                  <a:pt x="2922222" y="628348"/>
                </a:lnTo>
                <a:lnTo>
                  <a:pt x="2939540" y="602672"/>
                </a:lnTo>
                <a:lnTo>
                  <a:pt x="2945892" y="571246"/>
                </a:lnTo>
                <a:lnTo>
                  <a:pt x="2945892" y="248158"/>
                </a:lnTo>
                <a:lnTo>
                  <a:pt x="2939540" y="216731"/>
                </a:lnTo>
                <a:lnTo>
                  <a:pt x="2922222" y="191055"/>
                </a:lnTo>
                <a:lnTo>
                  <a:pt x="2896546" y="173737"/>
                </a:lnTo>
                <a:lnTo>
                  <a:pt x="2865120" y="167386"/>
                </a:lnTo>
                <a:close/>
              </a:path>
              <a:path w="2946400" h="652144">
                <a:moveTo>
                  <a:pt x="727964" y="0"/>
                </a:moveTo>
                <a:lnTo>
                  <a:pt x="490982" y="167386"/>
                </a:lnTo>
                <a:lnTo>
                  <a:pt x="1227455" y="167386"/>
                </a:lnTo>
                <a:lnTo>
                  <a:pt x="727964" y="0"/>
                </a:lnTo>
                <a:close/>
              </a:path>
            </a:pathLst>
          </a:custGeom>
          <a:solidFill>
            <a:srgbClr val="FFD9D9"/>
          </a:solidFill>
        </p:spPr>
        <p:txBody>
          <a:bodyPr wrap="square" lIns="0" tIns="0" rIns="0" bIns="0" rtlCol="0"/>
          <a:lstStyle/>
          <a:p>
            <a:endParaRPr/>
          </a:p>
        </p:txBody>
      </p:sp>
      <p:sp>
        <p:nvSpPr>
          <p:cNvPr id="7" name="object 7"/>
          <p:cNvSpPr txBox="1"/>
          <p:nvPr/>
        </p:nvSpPr>
        <p:spPr>
          <a:xfrm>
            <a:off x="205231" y="178688"/>
            <a:ext cx="9929495" cy="3858260"/>
          </a:xfrm>
          <a:prstGeom prst="rect">
            <a:avLst/>
          </a:prstGeom>
        </p:spPr>
        <p:txBody>
          <a:bodyPr vert="horz" wrap="square" lIns="0" tIns="12065" rIns="0" bIns="0" rtlCol="0">
            <a:spAutoFit/>
          </a:bodyPr>
          <a:lstStyle/>
          <a:p>
            <a:pPr marL="12700">
              <a:lnSpc>
                <a:spcPct val="100000"/>
              </a:lnSpc>
              <a:spcBef>
                <a:spcPts val="95"/>
              </a:spcBef>
            </a:pPr>
            <a:r>
              <a:rPr sz="1600" spc="-30" dirty="0">
                <a:solidFill>
                  <a:srgbClr val="7E7E7E"/>
                </a:solidFill>
                <a:latin typeface="BIZ UDGothic"/>
                <a:cs typeface="BIZ UDGothic"/>
              </a:rPr>
              <a:t>子ども・子育て支援事業計画の概要</a:t>
            </a:r>
            <a:endParaRPr sz="1600">
              <a:latin typeface="BIZ UDGothic"/>
              <a:cs typeface="BIZ UDGothic"/>
            </a:endParaRPr>
          </a:p>
          <a:p>
            <a:pPr marL="287020" indent="-266700">
              <a:lnSpc>
                <a:spcPct val="100000"/>
              </a:lnSpc>
              <a:spcBef>
                <a:spcPts val="1970"/>
              </a:spcBef>
              <a:buChar char="◇"/>
              <a:tabLst>
                <a:tab pos="287020" algn="l"/>
              </a:tabLst>
            </a:pPr>
            <a:r>
              <a:rPr sz="2000" b="1" u="heavy" spc="20" dirty="0">
                <a:uFill>
                  <a:solidFill>
                    <a:srgbClr val="000000"/>
                  </a:solidFill>
                </a:uFill>
                <a:latin typeface="UD Digi Kyokasho NK-B"/>
                <a:cs typeface="UD Digi Kyokasho NK-B"/>
              </a:rPr>
              <a:t> </a:t>
            </a:r>
            <a:r>
              <a:rPr sz="2000" b="1" u="heavy" spc="-20" dirty="0">
                <a:uFill>
                  <a:solidFill>
                    <a:srgbClr val="000000"/>
                  </a:solidFill>
                </a:uFill>
                <a:latin typeface="UD Digi Kyokasho NK-B"/>
                <a:cs typeface="UD Digi Kyokasho NK-B"/>
              </a:rPr>
              <a:t>「量の見込み」について</a:t>
            </a:r>
            <a:endParaRPr sz="2000">
              <a:latin typeface="UD Digi Kyokasho NK-B"/>
              <a:cs typeface="UD Digi Kyokasho NK-B"/>
            </a:endParaRPr>
          </a:p>
          <a:p>
            <a:pPr marL="429259" lvl="1" indent="-228600">
              <a:lnSpc>
                <a:spcPct val="100000"/>
              </a:lnSpc>
              <a:spcBef>
                <a:spcPts val="2590"/>
              </a:spcBef>
              <a:buSzPct val="94444"/>
              <a:buChar char="●"/>
              <a:tabLst>
                <a:tab pos="429259" algn="l"/>
              </a:tabLst>
            </a:pPr>
            <a:r>
              <a:rPr sz="1800" b="1" spc="-25" dirty="0">
                <a:latin typeface="UD Digi Kyokasho NK-B"/>
                <a:cs typeface="UD Digi Kyokasho NK-B"/>
              </a:rPr>
              <a:t>「量の見込み」とは…</a:t>
            </a:r>
            <a:endParaRPr sz="1800">
              <a:latin typeface="UD Digi Kyokasho NK-B"/>
              <a:cs typeface="UD Digi Kyokasho NK-B"/>
            </a:endParaRPr>
          </a:p>
          <a:p>
            <a:pPr marL="458470">
              <a:lnSpc>
                <a:spcPct val="100000"/>
              </a:lnSpc>
            </a:pPr>
            <a:r>
              <a:rPr sz="1800" spc="-20" dirty="0">
                <a:latin typeface="UD Digi Kyokasho NK-R"/>
                <a:cs typeface="UD Digi Kyokasho NK-R"/>
              </a:rPr>
              <a:t>幼稚園や保育所、放課後児童クラブ等について、</a:t>
            </a:r>
            <a:r>
              <a:rPr sz="1800" u="sng" spc="-35" dirty="0">
                <a:uFill>
                  <a:solidFill>
                    <a:srgbClr val="000000"/>
                  </a:solidFill>
                </a:uFill>
                <a:latin typeface="UD Digi Kyokasho NK-R"/>
                <a:cs typeface="UD Digi Kyokasho NK-R"/>
              </a:rPr>
              <a:t>将来必要となる利用人数を見込むこと</a:t>
            </a:r>
            <a:r>
              <a:rPr sz="1800" spc="-50" dirty="0">
                <a:latin typeface="UD Digi Kyokasho NK-R"/>
                <a:cs typeface="UD Digi Kyokasho NK-R"/>
              </a:rPr>
              <a:t>。</a:t>
            </a:r>
            <a:endParaRPr sz="1800">
              <a:latin typeface="UD Digi Kyokasho NK-R"/>
              <a:cs typeface="UD Digi Kyokasho NK-R"/>
            </a:endParaRPr>
          </a:p>
          <a:p>
            <a:pPr>
              <a:lnSpc>
                <a:spcPct val="100000"/>
              </a:lnSpc>
              <a:spcBef>
                <a:spcPts val="150"/>
              </a:spcBef>
            </a:pPr>
            <a:endParaRPr sz="1800">
              <a:latin typeface="UD Digi Kyokasho NK-R"/>
              <a:cs typeface="UD Digi Kyokasho NK-R"/>
            </a:endParaRPr>
          </a:p>
          <a:p>
            <a:pPr marL="6562725">
              <a:lnSpc>
                <a:spcPct val="100000"/>
              </a:lnSpc>
            </a:pPr>
            <a:r>
              <a:rPr sz="1600" b="1" spc="-10" dirty="0">
                <a:latin typeface="UD Digi Kyokasho NK-B"/>
                <a:cs typeface="UD Digi Kyokasho NK-B"/>
              </a:rPr>
              <a:t>＝</a:t>
            </a:r>
            <a:r>
              <a:rPr sz="1600" b="1" spc="-30" dirty="0">
                <a:latin typeface="UD Digi Kyokasho NK-B"/>
                <a:cs typeface="UD Digi Kyokasho NK-B"/>
              </a:rPr>
              <a:t>どのくらいの需要があるか</a:t>
            </a:r>
            <a:endParaRPr sz="1600">
              <a:latin typeface="UD Digi Kyokasho NK-B"/>
              <a:cs typeface="UD Digi Kyokasho NK-B"/>
            </a:endParaRPr>
          </a:p>
          <a:p>
            <a:pPr marL="429259" lvl="1" indent="-228600">
              <a:lnSpc>
                <a:spcPct val="100000"/>
              </a:lnSpc>
              <a:spcBef>
                <a:spcPts val="1015"/>
              </a:spcBef>
              <a:buSzPct val="94444"/>
              <a:buChar char="●"/>
              <a:tabLst>
                <a:tab pos="429259" algn="l"/>
              </a:tabLst>
            </a:pPr>
            <a:r>
              <a:rPr sz="1800" b="1" spc="-25" dirty="0">
                <a:latin typeface="UD Digi Kyokasho NK-B"/>
                <a:cs typeface="UD Digi Kyokasho NK-B"/>
              </a:rPr>
              <a:t>量の見込みを設定する理由は…</a:t>
            </a:r>
            <a:endParaRPr sz="1800">
              <a:latin typeface="UD Digi Kyokasho NK-B"/>
              <a:cs typeface="UD Digi Kyokasho NK-B"/>
            </a:endParaRPr>
          </a:p>
          <a:p>
            <a:pPr marL="429259" marR="5080">
              <a:lnSpc>
                <a:spcPct val="100000"/>
              </a:lnSpc>
              <a:spcBef>
                <a:spcPts val="5"/>
              </a:spcBef>
            </a:pPr>
            <a:r>
              <a:rPr sz="1800" spc="-30" dirty="0">
                <a:latin typeface="UD Digi Kyokasho NK-R"/>
                <a:cs typeface="UD Digi Kyokasho NK-R"/>
              </a:rPr>
              <a:t>サービスの利用を希望しながら枠が足りずに利用できずにいる人</a:t>
            </a:r>
            <a:r>
              <a:rPr sz="1800" spc="-5" dirty="0">
                <a:latin typeface="UD Digi Kyokasho NK-R"/>
                <a:cs typeface="UD Digi Kyokasho NK-R"/>
              </a:rPr>
              <a:t>（</a:t>
            </a:r>
            <a:r>
              <a:rPr sz="1800" dirty="0">
                <a:latin typeface="UD Digi Kyokasho NK-R"/>
                <a:cs typeface="UD Digi Kyokasho NK-R"/>
              </a:rPr>
              <a:t>＝待機児童等</a:t>
            </a:r>
            <a:r>
              <a:rPr sz="1800" spc="-15" dirty="0">
                <a:latin typeface="UD Digi Kyokasho NK-R"/>
                <a:cs typeface="UD Digi Kyokasho NK-R"/>
              </a:rPr>
              <a:t>）</a:t>
            </a:r>
            <a:r>
              <a:rPr sz="1800" spc="-5" dirty="0">
                <a:latin typeface="UD Digi Kyokasho NK-R"/>
                <a:cs typeface="UD Digi Kyokasho NK-R"/>
              </a:rPr>
              <a:t>を減らすために、</a:t>
            </a:r>
            <a:r>
              <a:rPr sz="1800" spc="-25" dirty="0">
                <a:latin typeface="UD Digi Kyokasho NK-R"/>
                <a:cs typeface="UD Digi Kyokasho NK-R"/>
              </a:rPr>
              <a:t>予めどの程度の利用希望がいるのかを見積もって、</a:t>
            </a:r>
            <a:r>
              <a:rPr sz="1800" u="sng" spc="-30" dirty="0">
                <a:uFill>
                  <a:solidFill>
                    <a:srgbClr val="000000"/>
                  </a:solidFill>
                </a:uFill>
                <a:latin typeface="UD Digi Kyokasho NK-R"/>
                <a:cs typeface="UD Digi Kyokasho NK-R"/>
              </a:rPr>
              <a:t>どの程度枠を確保すればよいかを検討する</a:t>
            </a:r>
            <a:r>
              <a:rPr sz="1800" dirty="0">
                <a:latin typeface="UD Digi Kyokasho NK-R"/>
                <a:cs typeface="UD Digi Kyokasho NK-R"/>
              </a:rPr>
              <a:t>ため。</a:t>
            </a:r>
            <a:endParaRPr sz="1800">
              <a:latin typeface="UD Digi Kyokasho NK-R"/>
              <a:cs typeface="UD Digi Kyokasho NK-R"/>
            </a:endParaRPr>
          </a:p>
          <a:p>
            <a:pPr marL="557530">
              <a:lnSpc>
                <a:spcPct val="100000"/>
              </a:lnSpc>
              <a:spcBef>
                <a:spcPts val="1710"/>
              </a:spcBef>
            </a:pPr>
            <a:r>
              <a:rPr sz="1400" dirty="0">
                <a:latin typeface="UD Digi Kyokasho NK-R"/>
                <a:cs typeface="UD Digi Kyokasho NK-R"/>
              </a:rPr>
              <a:t>（</a:t>
            </a:r>
            <a:r>
              <a:rPr sz="1400" spc="-15" dirty="0">
                <a:latin typeface="UD Digi Kyokasho NK-R"/>
                <a:cs typeface="UD Digi Kyokasho NK-R"/>
              </a:rPr>
              <a:t>子ども・子育て支援法第</a:t>
            </a:r>
            <a:r>
              <a:rPr sz="1400" spc="-10" dirty="0">
                <a:latin typeface="UD Digi Kyokasho NK-R"/>
                <a:cs typeface="UD Digi Kyokasho NK-R"/>
              </a:rPr>
              <a:t>61</a:t>
            </a:r>
            <a:r>
              <a:rPr sz="1400" dirty="0">
                <a:latin typeface="UD Digi Kyokasho NK-R"/>
                <a:cs typeface="UD Digi Kyokasho NK-R"/>
              </a:rPr>
              <a:t>条第</a:t>
            </a:r>
            <a:r>
              <a:rPr sz="1400" spc="-10" dirty="0">
                <a:latin typeface="UD Digi Kyokasho NK-R"/>
                <a:cs typeface="UD Digi Kyokasho NK-R"/>
              </a:rPr>
              <a:t>2</a:t>
            </a:r>
            <a:r>
              <a:rPr sz="1400" spc="-20" dirty="0">
                <a:latin typeface="UD Digi Kyokasho NK-R"/>
                <a:cs typeface="UD Digi Kyokasho NK-R"/>
              </a:rPr>
              <a:t>項で、市町村は、子ども・子育て支援事業計画の策定にあたり、「教育・保育」及び</a:t>
            </a:r>
            <a:endParaRPr sz="1400">
              <a:latin typeface="UD Digi Kyokasho NK-R"/>
              <a:cs typeface="UD Digi Kyokasho NK-R"/>
            </a:endParaRPr>
          </a:p>
          <a:p>
            <a:pPr marL="645795">
              <a:lnSpc>
                <a:spcPct val="100000"/>
              </a:lnSpc>
            </a:pPr>
            <a:r>
              <a:rPr sz="1400" spc="-15" dirty="0">
                <a:latin typeface="UD Digi Kyokasho NK-R"/>
                <a:cs typeface="UD Digi Kyokasho NK-R"/>
              </a:rPr>
              <a:t>「地域子ども・子育て支援事業」の量の見込みを推計し、具体的な目標設定を行うことが求められている。</a:t>
            </a:r>
            <a:r>
              <a:rPr sz="1400" spc="-50" dirty="0">
                <a:latin typeface="UD Digi Kyokasho NK-R"/>
                <a:cs typeface="UD Digi Kyokasho NK-R"/>
              </a:rPr>
              <a:t>）</a:t>
            </a:r>
            <a:endParaRPr sz="1400">
              <a:latin typeface="UD Digi Kyokasho NK-R"/>
              <a:cs typeface="UD Digi Kyokasho NK-R"/>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38100">
              <a:lnSpc>
                <a:spcPts val="1395"/>
              </a:lnSpc>
            </a:pPr>
            <a:r>
              <a:rPr spc="-50" dirty="0"/>
              <a:t>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4091940"/>
            <a:ext cx="12192000" cy="2766060"/>
            <a:chOff x="0" y="4091940"/>
            <a:chExt cx="12192000" cy="2766060"/>
          </a:xfrm>
        </p:grpSpPr>
        <p:pic>
          <p:nvPicPr>
            <p:cNvPr id="3" name="object 3"/>
            <p:cNvPicPr/>
            <p:nvPr/>
          </p:nvPicPr>
          <p:blipFill>
            <a:blip r:embed="rId2" cstate="print"/>
            <a:stretch>
              <a:fillRect/>
            </a:stretch>
          </p:blipFill>
          <p:spPr>
            <a:xfrm>
              <a:off x="6161783" y="4091940"/>
              <a:ext cx="4106999" cy="1301496"/>
            </a:xfrm>
            <a:prstGeom prst="rect">
              <a:avLst/>
            </a:prstGeom>
          </p:spPr>
        </p:pic>
        <p:pic>
          <p:nvPicPr>
            <p:cNvPr id="4" name="object 4"/>
            <p:cNvPicPr/>
            <p:nvPr/>
          </p:nvPicPr>
          <p:blipFill>
            <a:blip r:embed="rId3" cstate="print"/>
            <a:stretch>
              <a:fillRect/>
            </a:stretch>
          </p:blipFill>
          <p:spPr>
            <a:xfrm>
              <a:off x="6206218" y="5425440"/>
              <a:ext cx="4113347" cy="1271239"/>
            </a:xfrm>
            <a:prstGeom prst="rect">
              <a:avLst/>
            </a:prstGeom>
          </p:spPr>
        </p:pic>
      </p:grpSp>
      <p:sp>
        <p:nvSpPr>
          <p:cNvPr id="5" name="object 5"/>
          <p:cNvSpPr txBox="1"/>
          <p:nvPr/>
        </p:nvSpPr>
        <p:spPr>
          <a:xfrm>
            <a:off x="2504058" y="645921"/>
            <a:ext cx="2891155" cy="330835"/>
          </a:xfrm>
          <a:prstGeom prst="rect">
            <a:avLst/>
          </a:prstGeom>
        </p:spPr>
        <p:txBody>
          <a:bodyPr vert="horz" wrap="square" lIns="0" tIns="13335" rIns="0" bIns="0" rtlCol="0">
            <a:spAutoFit/>
          </a:bodyPr>
          <a:lstStyle/>
          <a:p>
            <a:pPr marL="266700" indent="-266700">
              <a:lnSpc>
                <a:spcPct val="100000"/>
              </a:lnSpc>
              <a:spcBef>
                <a:spcPts val="105"/>
              </a:spcBef>
              <a:buFont typeface="UD Digi Kyokasho NK-B"/>
              <a:buChar char="◇"/>
              <a:tabLst>
                <a:tab pos="266700" algn="l"/>
              </a:tabLst>
            </a:pPr>
            <a:r>
              <a:rPr sz="2000" b="1" u="heavy" spc="-10" dirty="0">
                <a:uFill>
                  <a:solidFill>
                    <a:srgbClr val="000000"/>
                  </a:solidFill>
                </a:uFill>
                <a:latin typeface="UD Digi Kyokasho NK-B"/>
                <a:cs typeface="UD Digi Kyokasho NK-B"/>
              </a:rPr>
              <a:t> </a:t>
            </a:r>
            <a:r>
              <a:rPr sz="2000" b="1" u="heavy" spc="-15" dirty="0">
                <a:uFill>
                  <a:solidFill>
                    <a:srgbClr val="000000"/>
                  </a:solidFill>
                </a:uFill>
                <a:latin typeface="UD Digi Kyokasho NK-B"/>
                <a:cs typeface="UD Digi Kyokasho NK-B"/>
              </a:rPr>
              <a:t>「量の見込み」について</a:t>
            </a:r>
            <a:endParaRPr sz="2000">
              <a:latin typeface="UD Digi Kyokasho NK-B"/>
              <a:cs typeface="UD Digi Kyokasho NK-B"/>
            </a:endParaRPr>
          </a:p>
        </p:txBody>
      </p:sp>
      <p:sp>
        <p:nvSpPr>
          <p:cNvPr id="6" name="object 6"/>
          <p:cNvSpPr txBox="1"/>
          <p:nvPr/>
        </p:nvSpPr>
        <p:spPr>
          <a:xfrm>
            <a:off x="395630" y="970280"/>
            <a:ext cx="9786620" cy="1145540"/>
          </a:xfrm>
          <a:prstGeom prst="rect">
            <a:avLst/>
          </a:prstGeom>
        </p:spPr>
        <p:txBody>
          <a:bodyPr vert="horz" wrap="square" lIns="0" tIns="111760" rIns="0" bIns="0" rtlCol="0">
            <a:spAutoFit/>
          </a:bodyPr>
          <a:lstStyle/>
          <a:p>
            <a:pPr marL="38100">
              <a:lnSpc>
                <a:spcPct val="100000"/>
              </a:lnSpc>
              <a:spcBef>
                <a:spcPts val="880"/>
              </a:spcBef>
            </a:pPr>
            <a:r>
              <a:rPr sz="1800" b="1" spc="-15" dirty="0">
                <a:latin typeface="UD Digi Kyokasho NK-B"/>
                <a:cs typeface="UD Digi Kyokasho NK-B"/>
              </a:rPr>
              <a:t>●量の見込み算出の計算式</a:t>
            </a:r>
            <a:endParaRPr sz="1800">
              <a:latin typeface="UD Digi Kyokasho NK-B"/>
              <a:cs typeface="UD Digi Kyokasho NK-B"/>
            </a:endParaRPr>
          </a:p>
          <a:p>
            <a:pPr marL="266700">
              <a:lnSpc>
                <a:spcPct val="100000"/>
              </a:lnSpc>
              <a:spcBef>
                <a:spcPts val="780"/>
              </a:spcBef>
              <a:tabLst>
                <a:tab pos="1657985" algn="l"/>
              </a:tabLst>
            </a:pPr>
            <a:r>
              <a:rPr sz="1800" b="1" spc="-20" dirty="0">
                <a:latin typeface="UD Digi Kyokasho NK-B"/>
                <a:cs typeface="UD Digi Kyokasho NK-B"/>
              </a:rPr>
              <a:t>【</a:t>
            </a:r>
            <a:r>
              <a:rPr sz="1800" b="1" dirty="0">
                <a:latin typeface="UD Digi Kyokasho NK-B"/>
                <a:cs typeface="UD Digi Kyokasho NK-B"/>
              </a:rPr>
              <a:t>ステップ</a:t>
            </a:r>
            <a:r>
              <a:rPr sz="1800" b="1" spc="-25" dirty="0">
                <a:latin typeface="UD Digi Kyokasho NK-B"/>
                <a:cs typeface="UD Digi Kyokasho NK-B"/>
              </a:rPr>
              <a:t>1</a:t>
            </a:r>
            <a:r>
              <a:rPr sz="1800" b="1" spc="-50" dirty="0">
                <a:latin typeface="UD Digi Kyokasho NK-B"/>
                <a:cs typeface="UD Digi Kyokasho NK-B"/>
              </a:rPr>
              <a:t>】</a:t>
            </a:r>
            <a:r>
              <a:rPr sz="1800" b="1" dirty="0">
                <a:latin typeface="UD Digi Kyokasho NK-B"/>
                <a:cs typeface="UD Digi Kyokasho NK-B"/>
              </a:rPr>
              <a:t>	</a:t>
            </a:r>
            <a:r>
              <a:rPr sz="1800" b="1" dirty="0">
                <a:latin typeface="UD Digi Kyokasho N-B"/>
                <a:cs typeface="UD Digi Kyokasho N-B"/>
              </a:rPr>
              <a:t>ア</a:t>
            </a:r>
            <a:r>
              <a:rPr sz="1800" spc="-10" dirty="0">
                <a:latin typeface="UD Digi Kyokasho NK-R"/>
                <a:cs typeface="UD Digi Kyokasho NK-R"/>
              </a:rPr>
              <a:t>：推計児童数（人</a:t>
            </a:r>
            <a:r>
              <a:rPr sz="1800" dirty="0">
                <a:latin typeface="UD Digi Kyokasho NK-R"/>
                <a:cs typeface="UD Digi Kyokasho NK-R"/>
              </a:rPr>
              <a:t>）</a:t>
            </a:r>
            <a:r>
              <a:rPr sz="1800" spc="375" dirty="0">
                <a:latin typeface="UD Digi Kyokasho NK-R"/>
                <a:cs typeface="UD Digi Kyokasho NK-R"/>
              </a:rPr>
              <a:t> </a:t>
            </a:r>
            <a:r>
              <a:rPr sz="1800" dirty="0">
                <a:latin typeface="UD Digi Kyokasho NK-R"/>
                <a:cs typeface="UD Digi Kyokasho NK-R"/>
              </a:rPr>
              <a:t>×</a:t>
            </a:r>
            <a:r>
              <a:rPr sz="1800" spc="365" dirty="0">
                <a:latin typeface="UD Digi Kyokasho NK-R"/>
                <a:cs typeface="UD Digi Kyokasho NK-R"/>
              </a:rPr>
              <a:t> </a:t>
            </a:r>
            <a:r>
              <a:rPr sz="1800" b="1" dirty="0">
                <a:latin typeface="UD Digi Kyokasho N-B"/>
                <a:cs typeface="UD Digi Kyokasho N-B"/>
              </a:rPr>
              <a:t>イ</a:t>
            </a:r>
            <a:r>
              <a:rPr sz="1800" dirty="0">
                <a:latin typeface="UD Digi Kyokasho NK-R"/>
                <a:cs typeface="UD Digi Kyokasho NK-R"/>
              </a:rPr>
              <a:t>：潜在家庭類型</a:t>
            </a:r>
            <a:r>
              <a:rPr sz="1800" spc="-15" baseline="25462" dirty="0">
                <a:latin typeface="UD Digi Kyokasho NK-R"/>
                <a:cs typeface="UD Digi Kyokasho NK-R"/>
              </a:rPr>
              <a:t>※</a:t>
            </a:r>
            <a:r>
              <a:rPr sz="1800" spc="-10" dirty="0">
                <a:latin typeface="UD Digi Kyokasho NK-R"/>
                <a:cs typeface="UD Digi Kyokasho NK-R"/>
              </a:rPr>
              <a:t>（割合</a:t>
            </a:r>
            <a:r>
              <a:rPr sz="1800" dirty="0">
                <a:latin typeface="UD Digi Kyokasho NK-R"/>
                <a:cs typeface="UD Digi Kyokasho NK-R"/>
              </a:rPr>
              <a:t>）</a:t>
            </a:r>
            <a:r>
              <a:rPr sz="1800" spc="390" dirty="0">
                <a:latin typeface="UD Digi Kyokasho NK-R"/>
                <a:cs typeface="UD Digi Kyokasho NK-R"/>
              </a:rPr>
              <a:t> </a:t>
            </a:r>
            <a:r>
              <a:rPr sz="1800" dirty="0">
                <a:latin typeface="UD Digi Kyokasho NK-R"/>
                <a:cs typeface="UD Digi Kyokasho NK-R"/>
              </a:rPr>
              <a:t>＝</a:t>
            </a:r>
            <a:r>
              <a:rPr sz="1800" spc="370" dirty="0">
                <a:latin typeface="UD Digi Kyokasho NK-R"/>
                <a:cs typeface="UD Digi Kyokasho NK-R"/>
              </a:rPr>
              <a:t> </a:t>
            </a:r>
            <a:r>
              <a:rPr sz="1800" b="1" dirty="0">
                <a:latin typeface="UD Digi Kyokasho N-B"/>
                <a:cs typeface="UD Digi Kyokasho N-B"/>
              </a:rPr>
              <a:t>ウ</a:t>
            </a:r>
            <a:r>
              <a:rPr sz="1800" spc="-10" dirty="0">
                <a:latin typeface="UD Digi Kyokasho NK-R"/>
                <a:cs typeface="UD Digi Kyokasho NK-R"/>
              </a:rPr>
              <a:t>：家庭類型別児童数（人</a:t>
            </a:r>
            <a:r>
              <a:rPr sz="1800" spc="-50" dirty="0">
                <a:latin typeface="UD Digi Kyokasho NK-R"/>
                <a:cs typeface="UD Digi Kyokasho NK-R"/>
              </a:rPr>
              <a:t>）</a:t>
            </a:r>
            <a:endParaRPr sz="1800">
              <a:latin typeface="UD Digi Kyokasho NK-R"/>
              <a:cs typeface="UD Digi Kyokasho NK-R"/>
            </a:endParaRPr>
          </a:p>
          <a:p>
            <a:pPr marL="266700">
              <a:lnSpc>
                <a:spcPct val="100000"/>
              </a:lnSpc>
              <a:spcBef>
                <a:spcPts val="780"/>
              </a:spcBef>
              <a:tabLst>
                <a:tab pos="1657985" algn="l"/>
              </a:tabLst>
            </a:pPr>
            <a:r>
              <a:rPr sz="1800" b="1" spc="-20" dirty="0">
                <a:latin typeface="UD Digi Kyokasho NK-B"/>
                <a:cs typeface="UD Digi Kyokasho NK-B"/>
              </a:rPr>
              <a:t>【</a:t>
            </a:r>
            <a:r>
              <a:rPr sz="1800" b="1" dirty="0">
                <a:latin typeface="UD Digi Kyokasho NK-B"/>
                <a:cs typeface="UD Digi Kyokasho NK-B"/>
              </a:rPr>
              <a:t>ステップ</a:t>
            </a:r>
            <a:r>
              <a:rPr sz="1800" b="1" spc="-25" dirty="0">
                <a:latin typeface="UD Digi Kyokasho NK-B"/>
                <a:cs typeface="UD Digi Kyokasho NK-B"/>
              </a:rPr>
              <a:t>2</a:t>
            </a:r>
            <a:r>
              <a:rPr sz="1800" b="1" spc="-50" dirty="0">
                <a:latin typeface="UD Digi Kyokasho NK-B"/>
                <a:cs typeface="UD Digi Kyokasho NK-B"/>
              </a:rPr>
              <a:t>】</a:t>
            </a:r>
            <a:r>
              <a:rPr sz="1800" b="1" dirty="0">
                <a:latin typeface="UD Digi Kyokasho NK-B"/>
                <a:cs typeface="UD Digi Kyokasho NK-B"/>
              </a:rPr>
              <a:t>	</a:t>
            </a:r>
            <a:r>
              <a:rPr sz="1800" b="1" dirty="0">
                <a:latin typeface="UD Digi Kyokasho N-B"/>
                <a:cs typeface="UD Digi Kyokasho N-B"/>
              </a:rPr>
              <a:t>ウ</a:t>
            </a:r>
            <a:r>
              <a:rPr sz="1800" b="1" spc="30" dirty="0">
                <a:latin typeface="UD Digi Kyokasho N-B"/>
                <a:cs typeface="UD Digi Kyokasho N-B"/>
              </a:rPr>
              <a:t> </a:t>
            </a:r>
            <a:r>
              <a:rPr sz="1800" dirty="0">
                <a:latin typeface="UD Digi Kyokasho NK-R"/>
                <a:cs typeface="UD Digi Kyokasho NK-R"/>
              </a:rPr>
              <a:t>×</a:t>
            </a:r>
            <a:r>
              <a:rPr sz="1800" spc="375" dirty="0">
                <a:latin typeface="UD Digi Kyokasho NK-R"/>
                <a:cs typeface="UD Digi Kyokasho NK-R"/>
              </a:rPr>
              <a:t> </a:t>
            </a:r>
            <a:r>
              <a:rPr sz="1800" b="1" dirty="0">
                <a:latin typeface="UD Digi Kyokasho N-B"/>
                <a:cs typeface="UD Digi Kyokasho N-B"/>
              </a:rPr>
              <a:t>エ</a:t>
            </a:r>
            <a:r>
              <a:rPr sz="1800" dirty="0">
                <a:latin typeface="UD Digi Kyokasho NK-R"/>
                <a:cs typeface="UD Digi Kyokasho NK-R"/>
              </a:rPr>
              <a:t>:</a:t>
            </a:r>
            <a:r>
              <a:rPr sz="1800" spc="-10" dirty="0">
                <a:latin typeface="UD Digi Kyokasho NK-R"/>
                <a:cs typeface="UD Digi Kyokasho NK-R"/>
              </a:rPr>
              <a:t>利用意向率（割合</a:t>
            </a:r>
            <a:r>
              <a:rPr sz="1800" dirty="0">
                <a:latin typeface="UD Digi Kyokasho NK-R"/>
                <a:cs typeface="UD Digi Kyokasho NK-R"/>
              </a:rPr>
              <a:t>）</a:t>
            </a:r>
            <a:r>
              <a:rPr sz="1800" spc="10" dirty="0">
                <a:latin typeface="UD Digi Kyokasho NK-R"/>
                <a:cs typeface="UD Digi Kyokasho NK-R"/>
              </a:rPr>
              <a:t> </a:t>
            </a:r>
            <a:r>
              <a:rPr sz="1800" dirty="0">
                <a:latin typeface="UD Digi Kyokasho NK-R"/>
                <a:cs typeface="UD Digi Kyokasho NK-R"/>
              </a:rPr>
              <a:t>＝</a:t>
            </a:r>
            <a:r>
              <a:rPr sz="1800" b="1" u="sng" spc="-30" dirty="0">
                <a:uFill>
                  <a:solidFill>
                    <a:srgbClr val="000000"/>
                  </a:solidFill>
                </a:uFill>
                <a:latin typeface="UD Digi Kyokasho NK-B"/>
                <a:cs typeface="UD Digi Kyokasho NK-B"/>
              </a:rPr>
              <a:t>量の見込み</a:t>
            </a:r>
            <a:r>
              <a:rPr sz="1800" b="1" u="sng" spc="-10" dirty="0">
                <a:uFill>
                  <a:solidFill>
                    <a:srgbClr val="000000"/>
                  </a:solidFill>
                </a:uFill>
                <a:latin typeface="UD Digi Kyokasho NK-B"/>
                <a:cs typeface="UD Digi Kyokasho NK-B"/>
              </a:rPr>
              <a:t>（</a:t>
            </a:r>
            <a:r>
              <a:rPr sz="1800" b="1" u="sng" spc="-30" dirty="0">
                <a:uFill>
                  <a:solidFill>
                    <a:srgbClr val="000000"/>
                  </a:solidFill>
                </a:uFill>
                <a:latin typeface="UD Digi Kyokasho NK-B"/>
                <a:cs typeface="UD Digi Kyokasho NK-B"/>
              </a:rPr>
              <a:t>人</a:t>
            </a:r>
            <a:r>
              <a:rPr sz="1800" b="1" u="sng" spc="-50" dirty="0">
                <a:uFill>
                  <a:solidFill>
                    <a:srgbClr val="000000"/>
                  </a:solidFill>
                </a:uFill>
                <a:latin typeface="UD Digi Kyokasho NK-B"/>
                <a:cs typeface="UD Digi Kyokasho NK-B"/>
              </a:rPr>
              <a:t>）</a:t>
            </a:r>
            <a:endParaRPr sz="1800">
              <a:latin typeface="UD Digi Kyokasho NK-B"/>
              <a:cs typeface="UD Digi Kyokasho NK-B"/>
            </a:endParaRPr>
          </a:p>
        </p:txBody>
      </p:sp>
      <p:sp>
        <p:nvSpPr>
          <p:cNvPr id="7" name="object 7"/>
          <p:cNvSpPr txBox="1"/>
          <p:nvPr/>
        </p:nvSpPr>
        <p:spPr>
          <a:xfrm>
            <a:off x="725830" y="2204415"/>
            <a:ext cx="865505" cy="208915"/>
          </a:xfrm>
          <a:prstGeom prst="rect">
            <a:avLst/>
          </a:prstGeom>
        </p:spPr>
        <p:txBody>
          <a:bodyPr vert="horz" wrap="square" lIns="0" tIns="12700" rIns="0" bIns="0" rtlCol="0">
            <a:spAutoFit/>
          </a:bodyPr>
          <a:lstStyle/>
          <a:p>
            <a:pPr marL="12700">
              <a:lnSpc>
                <a:spcPct val="100000"/>
              </a:lnSpc>
              <a:spcBef>
                <a:spcPts val="100"/>
              </a:spcBef>
            </a:pPr>
            <a:r>
              <a:rPr sz="1200" spc="-15" dirty="0">
                <a:solidFill>
                  <a:srgbClr val="7E7E7E"/>
                </a:solidFill>
                <a:latin typeface="UD Digi Kyokasho NK-R"/>
                <a:cs typeface="UD Digi Kyokasho NK-R"/>
              </a:rPr>
              <a:t>※次頁参照。</a:t>
            </a:r>
            <a:endParaRPr sz="1200">
              <a:latin typeface="UD Digi Kyokasho NK-R"/>
              <a:cs typeface="UD Digi Kyokasho NK-R"/>
            </a:endParaRPr>
          </a:p>
        </p:txBody>
      </p:sp>
      <p:sp>
        <p:nvSpPr>
          <p:cNvPr id="8" name="object 8"/>
          <p:cNvSpPr txBox="1"/>
          <p:nvPr/>
        </p:nvSpPr>
        <p:spPr>
          <a:xfrm>
            <a:off x="421030" y="4139920"/>
            <a:ext cx="4297680" cy="561975"/>
          </a:xfrm>
          <a:prstGeom prst="rect">
            <a:avLst/>
          </a:prstGeom>
        </p:spPr>
        <p:txBody>
          <a:bodyPr vert="horz" wrap="square" lIns="0" tIns="67310" rIns="0" bIns="0" rtlCol="0">
            <a:spAutoFit/>
          </a:bodyPr>
          <a:lstStyle/>
          <a:p>
            <a:pPr marL="190500" indent="-177800">
              <a:lnSpc>
                <a:spcPct val="100000"/>
              </a:lnSpc>
              <a:spcBef>
                <a:spcPts val="530"/>
              </a:spcBef>
              <a:buSzPct val="92857"/>
              <a:buChar char="●"/>
              <a:tabLst>
                <a:tab pos="190500" algn="l"/>
              </a:tabLst>
            </a:pPr>
            <a:r>
              <a:rPr sz="1400" b="1" dirty="0">
                <a:solidFill>
                  <a:srgbClr val="7E7E7E"/>
                </a:solidFill>
                <a:latin typeface="UD Digi Kyokasho NP-B"/>
                <a:cs typeface="UD Digi Kyokasho NP-B"/>
              </a:rPr>
              <a:t>【参考】令和6年</a:t>
            </a:r>
            <a:r>
              <a:rPr sz="1400" b="1" spc="-10" dirty="0">
                <a:solidFill>
                  <a:srgbClr val="7E7E7E"/>
                </a:solidFill>
                <a:latin typeface="UD Digi Kyokasho NP-B"/>
                <a:cs typeface="UD Digi Kyokasho NP-B"/>
              </a:rPr>
              <a:t>4月創設の3</a:t>
            </a:r>
            <a:r>
              <a:rPr sz="1400" b="1" spc="-25" dirty="0">
                <a:solidFill>
                  <a:srgbClr val="7E7E7E"/>
                </a:solidFill>
                <a:latin typeface="UD Digi Kyokasho NP-B"/>
                <a:cs typeface="UD Digi Kyokasho NP-B"/>
              </a:rPr>
              <a:t>つの</a:t>
            </a:r>
            <a:endParaRPr sz="1400">
              <a:latin typeface="UD Digi Kyokasho NP-B"/>
              <a:cs typeface="UD Digi Kyokasho NP-B"/>
            </a:endParaRPr>
          </a:p>
          <a:p>
            <a:pPr marL="190500">
              <a:lnSpc>
                <a:spcPct val="100000"/>
              </a:lnSpc>
              <a:spcBef>
                <a:spcPts val="430"/>
              </a:spcBef>
            </a:pPr>
            <a:r>
              <a:rPr sz="1400" b="1" spc="-20" dirty="0">
                <a:solidFill>
                  <a:srgbClr val="7E7E7E"/>
                </a:solidFill>
                <a:latin typeface="UD Digi Kyokasho NP-B"/>
                <a:cs typeface="UD Digi Kyokasho NP-B"/>
              </a:rPr>
              <a:t>地域子ども・子育て支援事業の量の見込み算出方法</a:t>
            </a:r>
            <a:endParaRPr sz="1400">
              <a:latin typeface="UD Digi Kyokasho NP-B"/>
              <a:cs typeface="UD Digi Kyokasho NP-B"/>
            </a:endParaRPr>
          </a:p>
        </p:txBody>
      </p:sp>
      <p:sp>
        <p:nvSpPr>
          <p:cNvPr id="9" name="object 9"/>
          <p:cNvSpPr txBox="1"/>
          <p:nvPr/>
        </p:nvSpPr>
        <p:spPr>
          <a:xfrm>
            <a:off x="1994916" y="2282951"/>
            <a:ext cx="8694420" cy="1390015"/>
          </a:xfrm>
          <a:prstGeom prst="rect">
            <a:avLst/>
          </a:prstGeom>
          <a:solidFill>
            <a:srgbClr val="F1F1F1"/>
          </a:solidFill>
        </p:spPr>
        <p:txBody>
          <a:bodyPr vert="horz" wrap="square" lIns="0" tIns="8890" rIns="0" bIns="0" rtlCol="0">
            <a:spAutoFit/>
          </a:bodyPr>
          <a:lstStyle/>
          <a:p>
            <a:pPr marL="90805">
              <a:lnSpc>
                <a:spcPct val="100000"/>
              </a:lnSpc>
              <a:spcBef>
                <a:spcPts val="70"/>
              </a:spcBef>
            </a:pPr>
            <a:r>
              <a:rPr sz="1500" b="1" spc="-5" dirty="0">
                <a:latin typeface="UD Digi Kyokasho NK-B"/>
                <a:cs typeface="UD Digi Kyokasho NK-B"/>
              </a:rPr>
              <a:t>ア：</a:t>
            </a:r>
            <a:r>
              <a:rPr sz="1500" spc="-15" dirty="0">
                <a:latin typeface="UD Digi Kyokasho NK-R"/>
                <a:cs typeface="UD Digi Kyokasho NK-R"/>
              </a:rPr>
              <a:t>人口推計により把握</a:t>
            </a:r>
            <a:endParaRPr sz="1500">
              <a:latin typeface="UD Digi Kyokasho NK-R"/>
              <a:cs typeface="UD Digi Kyokasho NK-R"/>
            </a:endParaRPr>
          </a:p>
          <a:p>
            <a:pPr marL="90805">
              <a:lnSpc>
                <a:spcPct val="100000"/>
              </a:lnSpc>
              <a:spcBef>
                <a:spcPts val="325"/>
              </a:spcBef>
            </a:pPr>
            <a:r>
              <a:rPr sz="1500" b="1" spc="-20" dirty="0">
                <a:latin typeface="UD Digi Kyokasho NK-B"/>
                <a:cs typeface="UD Digi Kyokasho NK-B"/>
              </a:rPr>
              <a:t>イ：</a:t>
            </a:r>
            <a:r>
              <a:rPr sz="1500" spc="-15" dirty="0">
                <a:latin typeface="UD Digi Kyokasho NK-R"/>
                <a:cs typeface="UD Digi Kyokasho NK-R"/>
              </a:rPr>
              <a:t>対象となる子どもの父母の有無、就労状況から８タイプ</a:t>
            </a:r>
            <a:r>
              <a:rPr sz="1500" dirty="0">
                <a:latin typeface="UD Digi Kyokasho NK-R"/>
                <a:cs typeface="UD Digi Kyokasho NK-R"/>
              </a:rPr>
              <a:t>（</a:t>
            </a:r>
            <a:r>
              <a:rPr sz="1500" spc="-30" dirty="0">
                <a:latin typeface="UD Digi Kyokasho NK-R"/>
                <a:cs typeface="UD Digi Kyokasho NK-R"/>
              </a:rPr>
              <a:t>ひとり親世帯やフルタイムとパートの世帯など</a:t>
            </a:r>
            <a:r>
              <a:rPr sz="1500" dirty="0">
                <a:latin typeface="UD Digi Kyokasho NK-R"/>
                <a:cs typeface="UD Digi Kyokasho NK-R"/>
              </a:rPr>
              <a:t>）</a:t>
            </a:r>
            <a:r>
              <a:rPr sz="1500" spc="-50" dirty="0">
                <a:latin typeface="UD Digi Kyokasho NK-R"/>
                <a:cs typeface="UD Digi Kyokasho NK-R"/>
              </a:rPr>
              <a:t>に</a:t>
            </a:r>
            <a:endParaRPr sz="1500">
              <a:latin typeface="UD Digi Kyokasho NK-R"/>
              <a:cs typeface="UD Digi Kyokasho NK-R"/>
            </a:endParaRPr>
          </a:p>
          <a:p>
            <a:pPr marL="281305">
              <a:lnSpc>
                <a:spcPct val="100000"/>
              </a:lnSpc>
              <a:spcBef>
                <a:spcPts val="325"/>
              </a:spcBef>
            </a:pPr>
            <a:r>
              <a:rPr sz="1500" spc="-15" dirty="0">
                <a:latin typeface="UD Digi Kyokasho NK-R"/>
                <a:cs typeface="UD Digi Kyokasho NK-R"/>
              </a:rPr>
              <a:t>分類し、それぞれの割合を算出</a:t>
            </a:r>
            <a:endParaRPr sz="1500">
              <a:latin typeface="UD Digi Kyokasho NK-R"/>
              <a:cs typeface="UD Digi Kyokasho NK-R"/>
            </a:endParaRPr>
          </a:p>
          <a:p>
            <a:pPr marL="90805">
              <a:lnSpc>
                <a:spcPct val="100000"/>
              </a:lnSpc>
              <a:spcBef>
                <a:spcPts val="315"/>
              </a:spcBef>
            </a:pPr>
            <a:r>
              <a:rPr sz="1500" b="1" spc="-20" dirty="0">
                <a:latin typeface="UD Digi Kyokasho NK-B"/>
                <a:cs typeface="UD Digi Kyokasho NK-B"/>
              </a:rPr>
              <a:t>ウ：</a:t>
            </a:r>
            <a:r>
              <a:rPr sz="1500" dirty="0">
                <a:latin typeface="UD Digi Kyokasho NK-R"/>
                <a:cs typeface="UD Digi Kyokasho NK-R"/>
              </a:rPr>
              <a:t>「A</a:t>
            </a:r>
            <a:r>
              <a:rPr sz="1500" spc="204" dirty="0">
                <a:latin typeface="UD Digi Kyokasho NK-R"/>
                <a:cs typeface="UD Digi Kyokasho NK-R"/>
              </a:rPr>
              <a:t> × </a:t>
            </a:r>
            <a:r>
              <a:rPr sz="1500" dirty="0">
                <a:latin typeface="UD Digi Kyokasho NK-R"/>
                <a:cs typeface="UD Digi Kyokasho NK-R"/>
              </a:rPr>
              <a:t>B</a:t>
            </a:r>
            <a:r>
              <a:rPr sz="1500" spc="-25" dirty="0">
                <a:latin typeface="UD Digi Kyokasho NK-R"/>
                <a:cs typeface="UD Digi Kyokasho NK-R"/>
              </a:rPr>
              <a:t>」により算出</a:t>
            </a:r>
            <a:endParaRPr sz="1500">
              <a:latin typeface="UD Digi Kyokasho NK-R"/>
              <a:cs typeface="UD Digi Kyokasho NK-R"/>
            </a:endParaRPr>
          </a:p>
          <a:p>
            <a:pPr marL="90805">
              <a:lnSpc>
                <a:spcPct val="100000"/>
              </a:lnSpc>
              <a:spcBef>
                <a:spcPts val="320"/>
              </a:spcBef>
            </a:pPr>
            <a:r>
              <a:rPr sz="1500" b="1" spc="-20" dirty="0">
                <a:latin typeface="UD Digi Kyokasho NK-B"/>
                <a:cs typeface="UD Digi Kyokasho NK-B"/>
              </a:rPr>
              <a:t>エ：</a:t>
            </a:r>
            <a:r>
              <a:rPr sz="1500" spc="-30" dirty="0">
                <a:latin typeface="UD Digi Kyokasho NK-R"/>
                <a:cs typeface="UD Digi Kyokasho NK-R"/>
              </a:rPr>
              <a:t>「その家庭類型で保育を希望している数 ÷ その家庭類型の人数」により算出</a:t>
            </a:r>
            <a:endParaRPr sz="1500">
              <a:latin typeface="UD Digi Kyokasho NK-R"/>
              <a:cs typeface="UD Digi Kyokasho NK-R"/>
            </a:endParaRPr>
          </a:p>
        </p:txBody>
      </p:sp>
      <p:grpSp>
        <p:nvGrpSpPr>
          <p:cNvPr id="10" name="object 10"/>
          <p:cNvGrpSpPr/>
          <p:nvPr/>
        </p:nvGrpSpPr>
        <p:grpSpPr>
          <a:xfrm>
            <a:off x="411480" y="571500"/>
            <a:ext cx="1984375" cy="396240"/>
            <a:chOff x="411480" y="571500"/>
            <a:chExt cx="1984375" cy="396240"/>
          </a:xfrm>
        </p:grpSpPr>
        <p:sp>
          <p:nvSpPr>
            <p:cNvPr id="11" name="object 11"/>
            <p:cNvSpPr/>
            <p:nvPr/>
          </p:nvSpPr>
          <p:spPr>
            <a:xfrm>
              <a:off x="430530" y="590550"/>
              <a:ext cx="1946275" cy="358140"/>
            </a:xfrm>
            <a:custGeom>
              <a:avLst/>
              <a:gdLst/>
              <a:ahLst/>
              <a:cxnLst/>
              <a:rect l="l" t="t" r="r" b="b"/>
              <a:pathLst>
                <a:path w="1946275" h="358140">
                  <a:moveTo>
                    <a:pt x="1946148" y="0"/>
                  </a:moveTo>
                  <a:lnTo>
                    <a:pt x="0" y="0"/>
                  </a:lnTo>
                  <a:lnTo>
                    <a:pt x="0" y="358139"/>
                  </a:lnTo>
                  <a:lnTo>
                    <a:pt x="1946148" y="358139"/>
                  </a:lnTo>
                  <a:lnTo>
                    <a:pt x="1946148" y="0"/>
                  </a:lnTo>
                  <a:close/>
                </a:path>
              </a:pathLst>
            </a:custGeom>
            <a:solidFill>
              <a:srgbClr val="7E7E7E"/>
            </a:solidFill>
          </p:spPr>
          <p:txBody>
            <a:bodyPr wrap="square" lIns="0" tIns="0" rIns="0" bIns="0" rtlCol="0"/>
            <a:lstStyle/>
            <a:p>
              <a:endParaRPr/>
            </a:p>
          </p:txBody>
        </p:sp>
        <p:sp>
          <p:nvSpPr>
            <p:cNvPr id="12" name="object 12"/>
            <p:cNvSpPr/>
            <p:nvPr/>
          </p:nvSpPr>
          <p:spPr>
            <a:xfrm>
              <a:off x="430530" y="590550"/>
              <a:ext cx="1946275" cy="358140"/>
            </a:xfrm>
            <a:custGeom>
              <a:avLst/>
              <a:gdLst/>
              <a:ahLst/>
              <a:cxnLst/>
              <a:rect l="l" t="t" r="r" b="b"/>
              <a:pathLst>
                <a:path w="1946275" h="358140">
                  <a:moveTo>
                    <a:pt x="0" y="358139"/>
                  </a:moveTo>
                  <a:lnTo>
                    <a:pt x="1946148" y="358139"/>
                  </a:lnTo>
                  <a:lnTo>
                    <a:pt x="1946148" y="0"/>
                  </a:lnTo>
                  <a:lnTo>
                    <a:pt x="0" y="0"/>
                  </a:lnTo>
                  <a:lnTo>
                    <a:pt x="0" y="358139"/>
                  </a:lnTo>
                  <a:close/>
                </a:path>
              </a:pathLst>
            </a:custGeom>
            <a:ln w="38100">
              <a:solidFill>
                <a:srgbClr val="7E7E7E"/>
              </a:solidFill>
            </a:ln>
          </p:spPr>
          <p:txBody>
            <a:bodyPr wrap="square" lIns="0" tIns="0" rIns="0" bIns="0" rtlCol="0"/>
            <a:lstStyle/>
            <a:p>
              <a:endParaRPr/>
            </a:p>
          </p:txBody>
        </p:sp>
      </p:grpSp>
      <p:sp>
        <p:nvSpPr>
          <p:cNvPr id="13" name="object 13"/>
          <p:cNvSpPr txBox="1"/>
          <p:nvPr/>
        </p:nvSpPr>
        <p:spPr>
          <a:xfrm>
            <a:off x="449580" y="651764"/>
            <a:ext cx="1908175" cy="208279"/>
          </a:xfrm>
          <a:prstGeom prst="rect">
            <a:avLst/>
          </a:prstGeom>
        </p:spPr>
        <p:txBody>
          <a:bodyPr vert="horz" wrap="square" lIns="0" tIns="12700" rIns="0" bIns="0" rtlCol="0">
            <a:spAutoFit/>
          </a:bodyPr>
          <a:lstStyle/>
          <a:p>
            <a:pPr marL="285115">
              <a:lnSpc>
                <a:spcPct val="100000"/>
              </a:lnSpc>
              <a:spcBef>
                <a:spcPts val="100"/>
              </a:spcBef>
            </a:pPr>
            <a:r>
              <a:rPr sz="1200" b="1" spc="-15" dirty="0">
                <a:solidFill>
                  <a:srgbClr val="FFFFFF"/>
                </a:solidFill>
                <a:latin typeface="UD Digi Kyokasho NK-B"/>
                <a:cs typeface="UD Digi Kyokasho NK-B"/>
              </a:rPr>
              <a:t>国の手引きでの方法</a:t>
            </a:r>
            <a:endParaRPr sz="1200">
              <a:latin typeface="UD Digi Kyokasho NK-B"/>
              <a:cs typeface="UD Digi Kyokasho NK-B"/>
            </a:endParaRPr>
          </a:p>
        </p:txBody>
      </p:sp>
      <p:sp>
        <p:nvSpPr>
          <p:cNvPr id="14" name="object 14"/>
          <p:cNvSpPr/>
          <p:nvPr/>
        </p:nvSpPr>
        <p:spPr>
          <a:xfrm>
            <a:off x="0" y="129539"/>
            <a:ext cx="12192000" cy="368935"/>
          </a:xfrm>
          <a:custGeom>
            <a:avLst/>
            <a:gdLst/>
            <a:ahLst/>
            <a:cxnLst/>
            <a:rect l="l" t="t" r="r" b="b"/>
            <a:pathLst>
              <a:path w="12192000" h="368934">
                <a:moveTo>
                  <a:pt x="12192000" y="0"/>
                </a:moveTo>
                <a:lnTo>
                  <a:pt x="0" y="0"/>
                </a:lnTo>
                <a:lnTo>
                  <a:pt x="0" y="368807"/>
                </a:lnTo>
                <a:lnTo>
                  <a:pt x="12192000" y="368807"/>
                </a:lnTo>
                <a:lnTo>
                  <a:pt x="12192000" y="0"/>
                </a:lnTo>
                <a:close/>
              </a:path>
            </a:pathLst>
          </a:custGeom>
          <a:solidFill>
            <a:srgbClr val="D2EEF9"/>
          </a:solidFill>
        </p:spPr>
        <p:txBody>
          <a:bodyPr wrap="square" lIns="0" tIns="0" rIns="0" bIns="0" rtlCol="0"/>
          <a:lstStyle/>
          <a:p>
            <a:endParaRPr/>
          </a:p>
        </p:txBody>
      </p:sp>
      <p:sp>
        <p:nvSpPr>
          <p:cNvPr id="15" name="object 15"/>
          <p:cNvSpPr txBox="1"/>
          <p:nvPr/>
        </p:nvSpPr>
        <p:spPr>
          <a:xfrm>
            <a:off x="206756" y="172338"/>
            <a:ext cx="3270250" cy="269240"/>
          </a:xfrm>
          <a:prstGeom prst="rect">
            <a:avLst/>
          </a:prstGeom>
        </p:spPr>
        <p:txBody>
          <a:bodyPr vert="horz" wrap="square" lIns="0" tIns="12065" rIns="0" bIns="0" rtlCol="0">
            <a:spAutoFit/>
          </a:bodyPr>
          <a:lstStyle/>
          <a:p>
            <a:pPr marL="12700">
              <a:lnSpc>
                <a:spcPct val="100000"/>
              </a:lnSpc>
              <a:spcBef>
                <a:spcPts val="95"/>
              </a:spcBef>
            </a:pPr>
            <a:r>
              <a:rPr sz="1600" spc="-30" dirty="0">
                <a:solidFill>
                  <a:srgbClr val="7E7E7E"/>
                </a:solidFill>
                <a:latin typeface="BIZ UDGothic"/>
                <a:cs typeface="BIZ UDGothic"/>
              </a:rPr>
              <a:t>子ども・子育て支援事業計画の概要</a:t>
            </a:r>
            <a:endParaRPr sz="1600">
              <a:latin typeface="BIZ UDGothic"/>
              <a:cs typeface="BIZ UDGothic"/>
            </a:endParaRPr>
          </a:p>
        </p:txBody>
      </p:sp>
      <p:pic>
        <p:nvPicPr>
          <p:cNvPr id="16" name="object 16"/>
          <p:cNvPicPr/>
          <p:nvPr/>
        </p:nvPicPr>
        <p:blipFill>
          <a:blip r:embed="rId4" cstate="print"/>
          <a:stretch>
            <a:fillRect/>
          </a:stretch>
        </p:blipFill>
        <p:spPr>
          <a:xfrm>
            <a:off x="775954" y="4934046"/>
            <a:ext cx="4970294" cy="1259425"/>
          </a:xfrm>
          <a:prstGeom prst="rect">
            <a:avLst/>
          </a:prstGeom>
        </p:spPr>
      </p:pic>
      <p:sp>
        <p:nvSpPr>
          <p:cNvPr id="17" name="object 17"/>
          <p:cNvSpPr txBox="1">
            <a:spLocks noGrp="1"/>
          </p:cNvSpPr>
          <p:nvPr>
            <p:ph type="sldNum" sz="quarter" idx="7"/>
          </p:nvPr>
        </p:nvSpPr>
        <p:spPr>
          <a:prstGeom prst="rect">
            <a:avLst/>
          </a:prstGeom>
        </p:spPr>
        <p:txBody>
          <a:bodyPr vert="horz" wrap="square" lIns="0" tIns="0" rIns="0" bIns="0" rtlCol="0">
            <a:spAutoFit/>
          </a:bodyPr>
          <a:lstStyle/>
          <a:p>
            <a:pPr marL="38100">
              <a:lnSpc>
                <a:spcPts val="1395"/>
              </a:lnSpc>
            </a:pPr>
            <a:r>
              <a:rPr spc="-50" dirty="0"/>
              <a:t>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29539"/>
            <a:ext cx="12192000" cy="368935"/>
          </a:xfrm>
          <a:custGeom>
            <a:avLst/>
            <a:gdLst/>
            <a:ahLst/>
            <a:cxnLst/>
            <a:rect l="l" t="t" r="r" b="b"/>
            <a:pathLst>
              <a:path w="12192000" h="368934">
                <a:moveTo>
                  <a:pt x="12192000" y="0"/>
                </a:moveTo>
                <a:lnTo>
                  <a:pt x="0" y="0"/>
                </a:lnTo>
                <a:lnTo>
                  <a:pt x="0" y="368807"/>
                </a:lnTo>
                <a:lnTo>
                  <a:pt x="12192000" y="368807"/>
                </a:lnTo>
                <a:lnTo>
                  <a:pt x="12192000" y="0"/>
                </a:lnTo>
                <a:close/>
              </a:path>
            </a:pathLst>
          </a:custGeom>
          <a:solidFill>
            <a:srgbClr val="D2EEF9"/>
          </a:solidFill>
        </p:spPr>
        <p:txBody>
          <a:bodyPr wrap="square" lIns="0" tIns="0" rIns="0" bIns="0" rtlCol="0"/>
          <a:lstStyle/>
          <a:p>
            <a:endParaRPr/>
          </a:p>
        </p:txBody>
      </p:sp>
      <p:sp>
        <p:nvSpPr>
          <p:cNvPr id="3" name="object 3"/>
          <p:cNvSpPr txBox="1"/>
          <p:nvPr/>
        </p:nvSpPr>
        <p:spPr>
          <a:xfrm>
            <a:off x="206756" y="172338"/>
            <a:ext cx="3270250" cy="269240"/>
          </a:xfrm>
          <a:prstGeom prst="rect">
            <a:avLst/>
          </a:prstGeom>
        </p:spPr>
        <p:txBody>
          <a:bodyPr vert="horz" wrap="square" lIns="0" tIns="12065" rIns="0" bIns="0" rtlCol="0">
            <a:spAutoFit/>
          </a:bodyPr>
          <a:lstStyle/>
          <a:p>
            <a:pPr marL="12700">
              <a:lnSpc>
                <a:spcPct val="100000"/>
              </a:lnSpc>
              <a:spcBef>
                <a:spcPts val="95"/>
              </a:spcBef>
            </a:pPr>
            <a:r>
              <a:rPr sz="1600" spc="-30" dirty="0">
                <a:solidFill>
                  <a:srgbClr val="7E7E7E"/>
                </a:solidFill>
                <a:latin typeface="BIZ UDGothic"/>
                <a:cs typeface="BIZ UDGothic"/>
              </a:rPr>
              <a:t>子ども・子育て支援事業計画の概要</a:t>
            </a:r>
            <a:endParaRPr sz="1600">
              <a:latin typeface="BIZ UDGothic"/>
              <a:cs typeface="BIZ UDGothic"/>
            </a:endParaRPr>
          </a:p>
        </p:txBody>
      </p:sp>
      <p:sp>
        <p:nvSpPr>
          <p:cNvPr id="4" name="object 4"/>
          <p:cNvSpPr txBox="1"/>
          <p:nvPr/>
        </p:nvSpPr>
        <p:spPr>
          <a:xfrm>
            <a:off x="346963" y="1255521"/>
            <a:ext cx="11112500" cy="496443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UD Digi Kyokasho NK-B"/>
                <a:cs typeface="UD Digi Kyokasho NK-B"/>
              </a:rPr>
              <a:t>●潜在的家庭類型とは</a:t>
            </a:r>
            <a:endParaRPr sz="1800" dirty="0">
              <a:latin typeface="UD Digi Kyokasho NK-B"/>
              <a:cs typeface="UD Digi Kyokasho NK-B"/>
            </a:endParaRPr>
          </a:p>
          <a:p>
            <a:pPr marL="241300">
              <a:lnSpc>
                <a:spcPct val="100000"/>
              </a:lnSpc>
            </a:pPr>
            <a:r>
              <a:rPr sz="1800" spc="-30" dirty="0">
                <a:latin typeface="UD Digi Kyokasho NK-R"/>
                <a:cs typeface="UD Digi Kyokasho NK-R"/>
              </a:rPr>
              <a:t>これまでのニーズ調査の結果をもとに、</a:t>
            </a:r>
            <a:r>
              <a:rPr sz="1800" u="sng" spc="-10" dirty="0">
                <a:uFill>
                  <a:solidFill>
                    <a:srgbClr val="000000"/>
                  </a:solidFill>
                </a:uFill>
                <a:latin typeface="UD Digi Kyokasho NK-R"/>
                <a:cs typeface="UD Digi Kyokasho NK-R"/>
              </a:rPr>
              <a:t>子育て家庭を8</a:t>
            </a:r>
            <a:r>
              <a:rPr sz="1800" u="sng" spc="-20" dirty="0">
                <a:uFill>
                  <a:solidFill>
                    <a:srgbClr val="000000"/>
                  </a:solidFill>
                </a:uFill>
                <a:latin typeface="UD Digi Kyokasho NK-R"/>
                <a:cs typeface="UD Digi Kyokasho NK-R"/>
              </a:rPr>
              <a:t>つの類型に分けたもの</a:t>
            </a:r>
            <a:r>
              <a:rPr sz="1800" spc="-50" dirty="0">
                <a:latin typeface="UD Digi Kyokasho NK-R"/>
                <a:cs typeface="UD Digi Kyokasho NK-R"/>
              </a:rPr>
              <a:t>。</a:t>
            </a:r>
            <a:endParaRPr sz="1800" dirty="0">
              <a:latin typeface="UD Digi Kyokasho NK-R"/>
              <a:cs typeface="UD Digi Kyokasho NK-R"/>
            </a:endParaRPr>
          </a:p>
          <a:p>
            <a:pPr marL="241300" marR="5080">
              <a:lnSpc>
                <a:spcPct val="100000"/>
              </a:lnSpc>
            </a:pPr>
            <a:r>
              <a:rPr sz="1800" spc="-30" dirty="0">
                <a:latin typeface="UD Digi Kyokasho NK-R"/>
                <a:cs typeface="UD Digi Kyokasho NK-R"/>
              </a:rPr>
              <a:t>子育て家庭の状況や子育て中の親の就労状況・就労意向、教育・保育 事業をどの程度利用したいかの希望などに</a:t>
            </a:r>
            <a:r>
              <a:rPr sz="1800" spc="-35" dirty="0">
                <a:latin typeface="UD Digi Kyokasho NK-R"/>
                <a:cs typeface="UD Digi Kyokasho NK-R"/>
              </a:rPr>
              <a:t>基づいて分類する。</a:t>
            </a:r>
            <a:endParaRPr sz="1800" dirty="0">
              <a:latin typeface="UD Digi Kyokasho NK-R"/>
              <a:cs typeface="UD Digi Kyokasho NK-R"/>
            </a:endParaRPr>
          </a:p>
          <a:p>
            <a:pPr>
              <a:lnSpc>
                <a:spcPct val="100000"/>
              </a:lnSpc>
              <a:spcBef>
                <a:spcPts val="1980"/>
              </a:spcBef>
            </a:pPr>
            <a:endParaRPr sz="1800" dirty="0">
              <a:latin typeface="UD Digi Kyokasho NK-R"/>
              <a:cs typeface="UD Digi Kyokasho NK-R"/>
            </a:endParaRPr>
          </a:p>
          <a:p>
            <a:pPr marL="12700">
              <a:lnSpc>
                <a:spcPct val="100000"/>
              </a:lnSpc>
            </a:pPr>
            <a:r>
              <a:rPr sz="1800" b="1" spc="-5" dirty="0">
                <a:latin typeface="UD Digi Kyokasho NK-B"/>
                <a:cs typeface="UD Digi Kyokasho NK-B"/>
              </a:rPr>
              <a:t>●潜在的家庭類型を出す理由</a:t>
            </a:r>
            <a:endParaRPr sz="1800" dirty="0">
              <a:latin typeface="UD Digi Kyokasho NK-B"/>
              <a:cs typeface="UD Digi Kyokasho NK-B"/>
            </a:endParaRPr>
          </a:p>
          <a:p>
            <a:pPr marL="241300" marR="5102225">
              <a:lnSpc>
                <a:spcPct val="100000"/>
              </a:lnSpc>
            </a:pPr>
            <a:r>
              <a:rPr sz="1800" spc="-35" dirty="0">
                <a:latin typeface="UD Digi Kyokasho NK-R"/>
                <a:cs typeface="UD Digi Kyokasho NK-R"/>
              </a:rPr>
              <a:t>教育・保育事業の量の見込みは、単純にニーズ調査の結果と推計児童数から算出するものではなく、教育・保育事業が、</a:t>
            </a:r>
            <a:r>
              <a:rPr sz="1800" spc="500" dirty="0">
                <a:latin typeface="UD Digi Kyokasho NK-R"/>
                <a:cs typeface="UD Digi Kyokasho NK-R"/>
              </a:rPr>
              <a:t> </a:t>
            </a:r>
            <a:r>
              <a:rPr sz="1800" spc="-15" dirty="0">
                <a:latin typeface="UD Digi Kyokasho NK-R"/>
                <a:cs typeface="UD Digi Kyokasho NK-R"/>
              </a:rPr>
              <a:t>どれだけ必要になるか</a:t>
            </a:r>
            <a:r>
              <a:rPr sz="1800" spc="-10" dirty="0">
                <a:latin typeface="UD Digi Kyokasho NK-R"/>
                <a:cs typeface="UD Digi Kyokasho NK-R"/>
              </a:rPr>
              <a:t>（必要性の有無）</a:t>
            </a:r>
            <a:r>
              <a:rPr sz="1800" spc="-35" dirty="0">
                <a:latin typeface="UD Digi Kyokasho NK-R"/>
                <a:cs typeface="UD Digi Kyokasho NK-R"/>
              </a:rPr>
              <a:t>に応じて算出する。</a:t>
            </a:r>
            <a:endParaRPr sz="1800" dirty="0">
              <a:latin typeface="UD Digi Kyokasho NK-R"/>
              <a:cs typeface="UD Digi Kyokasho NK-R"/>
            </a:endParaRPr>
          </a:p>
          <a:p>
            <a:pPr marL="241300" marR="4945380">
              <a:lnSpc>
                <a:spcPct val="100000"/>
              </a:lnSpc>
              <a:spcBef>
                <a:spcPts val="2165"/>
              </a:spcBef>
            </a:pPr>
            <a:r>
              <a:rPr sz="1800" spc="-25" dirty="0">
                <a:latin typeface="UD Digi Kyokasho NK-R"/>
                <a:cs typeface="UD Digi Kyokasho NK-R"/>
              </a:rPr>
              <a:t>その「必要性の有無」は、子どもの年齢と</a:t>
            </a:r>
            <a:r>
              <a:rPr sz="1800" u="sng" spc="-30" dirty="0">
                <a:uFill>
                  <a:solidFill>
                    <a:srgbClr val="000000"/>
                  </a:solidFill>
                </a:uFill>
                <a:latin typeface="UD Digi Kyokasho NK-R"/>
                <a:cs typeface="UD Digi Kyokasho NK-R"/>
              </a:rPr>
              <a:t>家庭の状況に応じて</a:t>
            </a:r>
            <a:r>
              <a:rPr sz="1800" u="sng" spc="500" dirty="0">
                <a:uFill>
                  <a:solidFill>
                    <a:srgbClr val="000000"/>
                  </a:solidFill>
                </a:uFill>
                <a:latin typeface="UD Digi Kyokasho NK-R"/>
                <a:cs typeface="UD Digi Kyokasho NK-R"/>
              </a:rPr>
              <a:t>                              </a:t>
            </a:r>
            <a:r>
              <a:rPr sz="1800" u="sng" spc="-35" dirty="0">
                <a:uFill>
                  <a:solidFill>
                    <a:srgbClr val="000000"/>
                  </a:solidFill>
                </a:uFill>
                <a:latin typeface="UD Digi Kyokasho NK-R"/>
                <a:cs typeface="UD Digi Kyokasho NK-R"/>
              </a:rPr>
              <a:t>異なっており、必要性の有無ごとに、利用できるサービスが決め</a:t>
            </a:r>
            <a:r>
              <a:rPr sz="1800" u="sng" spc="-15" dirty="0">
                <a:uFill>
                  <a:solidFill>
                    <a:srgbClr val="000000"/>
                  </a:solidFill>
                </a:uFill>
                <a:latin typeface="UD Digi Kyokasho NK-R"/>
                <a:cs typeface="UD Digi Kyokasho NK-R"/>
              </a:rPr>
              <a:t>られている</a:t>
            </a:r>
            <a:r>
              <a:rPr sz="1800" dirty="0">
                <a:latin typeface="UD Digi Kyokasho NK-R"/>
                <a:cs typeface="UD Digi Kyokasho NK-R"/>
              </a:rPr>
              <a:t>。（＝</a:t>
            </a:r>
            <a:r>
              <a:rPr sz="1800" spc="-10" dirty="0">
                <a:latin typeface="UD Digi Kyokasho NK-R"/>
                <a:cs typeface="UD Digi Kyokasho NK-R"/>
              </a:rPr>
              <a:t>認定区分。次頁参照。</a:t>
            </a:r>
            <a:r>
              <a:rPr sz="1800" spc="-50" dirty="0">
                <a:latin typeface="UD Digi Kyokasho NK-R"/>
                <a:cs typeface="UD Digi Kyokasho NK-R"/>
              </a:rPr>
              <a:t>）</a:t>
            </a:r>
            <a:endParaRPr sz="1800" dirty="0">
              <a:latin typeface="UD Digi Kyokasho NK-R"/>
              <a:cs typeface="UD Digi Kyokasho NK-R"/>
            </a:endParaRPr>
          </a:p>
          <a:p>
            <a:pPr marL="241300" marR="5110480">
              <a:lnSpc>
                <a:spcPct val="100000"/>
              </a:lnSpc>
              <a:spcBef>
                <a:spcPts val="2160"/>
              </a:spcBef>
            </a:pPr>
            <a:r>
              <a:rPr sz="1800" spc="-20" dirty="0">
                <a:latin typeface="UD Digi Kyokasho NK-R"/>
                <a:cs typeface="UD Digi Kyokasho NK-R"/>
              </a:rPr>
              <a:t>この、</a:t>
            </a:r>
            <a:r>
              <a:rPr sz="1800" u="sng" spc="-25" dirty="0">
                <a:uFill>
                  <a:solidFill>
                    <a:srgbClr val="000000"/>
                  </a:solidFill>
                </a:uFill>
                <a:latin typeface="UD Digi Kyokasho NK-R"/>
                <a:cs typeface="UD Digi Kyokasho NK-R"/>
              </a:rPr>
              <a:t>「家庭の状況」に該当するのが潜在的家庭類型</a:t>
            </a:r>
            <a:r>
              <a:rPr sz="1800" spc="-15" dirty="0">
                <a:latin typeface="UD Digi Kyokasho NK-R"/>
                <a:cs typeface="UD Digi Kyokasho NK-R"/>
              </a:rPr>
              <a:t>であり、</a:t>
            </a:r>
            <a:r>
              <a:rPr sz="1800" spc="-35" dirty="0">
                <a:latin typeface="UD Digi Kyokasho NK-R"/>
                <a:cs typeface="UD Digi Kyokasho NK-R"/>
              </a:rPr>
              <a:t>事業ごとの量の見込みを算出する際に、潜在的家庭類型が</a:t>
            </a:r>
            <a:r>
              <a:rPr sz="1800" spc="-20" dirty="0">
                <a:latin typeface="UD Digi Kyokasho NK-R"/>
                <a:cs typeface="UD Digi Kyokasho NK-R"/>
              </a:rPr>
              <a:t>必要になる。</a:t>
            </a:r>
            <a:endParaRPr sz="1800" dirty="0">
              <a:latin typeface="UD Digi Kyokasho NK-R"/>
              <a:cs typeface="UD Digi Kyokasho NK-R"/>
            </a:endParaRPr>
          </a:p>
        </p:txBody>
      </p:sp>
      <p:pic>
        <p:nvPicPr>
          <p:cNvPr id="5" name="object 5"/>
          <p:cNvPicPr/>
          <p:nvPr/>
        </p:nvPicPr>
        <p:blipFill>
          <a:blip r:embed="rId2" cstate="print"/>
          <a:stretch>
            <a:fillRect/>
          </a:stretch>
        </p:blipFill>
        <p:spPr>
          <a:xfrm>
            <a:off x="6645227" y="2464218"/>
            <a:ext cx="5305098" cy="3398035"/>
          </a:xfrm>
          <a:prstGeom prst="rect">
            <a:avLst/>
          </a:prstGeom>
        </p:spPr>
      </p:pic>
      <p:sp>
        <p:nvSpPr>
          <p:cNvPr id="6" name="object 6"/>
          <p:cNvSpPr txBox="1"/>
          <p:nvPr/>
        </p:nvSpPr>
        <p:spPr>
          <a:xfrm>
            <a:off x="2504058" y="715518"/>
            <a:ext cx="3281045" cy="330835"/>
          </a:xfrm>
          <a:prstGeom prst="rect">
            <a:avLst/>
          </a:prstGeom>
        </p:spPr>
        <p:txBody>
          <a:bodyPr vert="horz" wrap="square" lIns="0" tIns="13335" rIns="0" bIns="0" rtlCol="0">
            <a:spAutoFit/>
          </a:bodyPr>
          <a:lstStyle/>
          <a:p>
            <a:pPr marL="266700" indent="-254000">
              <a:lnSpc>
                <a:spcPct val="100000"/>
              </a:lnSpc>
              <a:spcBef>
                <a:spcPts val="105"/>
              </a:spcBef>
              <a:buSzPct val="95000"/>
              <a:buChar char="◇"/>
              <a:tabLst>
                <a:tab pos="266700" algn="l"/>
              </a:tabLst>
            </a:pPr>
            <a:r>
              <a:rPr sz="2000" b="1" u="heavy" spc="-15" dirty="0">
                <a:uFill>
                  <a:solidFill>
                    <a:srgbClr val="000000"/>
                  </a:solidFill>
                </a:uFill>
                <a:latin typeface="UD Digi Kyokasho NK-B"/>
                <a:cs typeface="UD Digi Kyokasho NK-B"/>
              </a:rPr>
              <a:t>潜在的家庭類型と認定区分</a:t>
            </a:r>
            <a:endParaRPr sz="2000">
              <a:latin typeface="UD Digi Kyokasho NK-B"/>
              <a:cs typeface="UD Digi Kyokasho NK-B"/>
            </a:endParaRPr>
          </a:p>
        </p:txBody>
      </p:sp>
      <p:grpSp>
        <p:nvGrpSpPr>
          <p:cNvPr id="7" name="object 7"/>
          <p:cNvGrpSpPr/>
          <p:nvPr/>
        </p:nvGrpSpPr>
        <p:grpSpPr>
          <a:xfrm>
            <a:off x="402336" y="617219"/>
            <a:ext cx="1984375" cy="396240"/>
            <a:chOff x="402336" y="617219"/>
            <a:chExt cx="1984375" cy="396240"/>
          </a:xfrm>
        </p:grpSpPr>
        <p:sp>
          <p:nvSpPr>
            <p:cNvPr id="8" name="object 8"/>
            <p:cNvSpPr/>
            <p:nvPr/>
          </p:nvSpPr>
          <p:spPr>
            <a:xfrm>
              <a:off x="421386" y="636269"/>
              <a:ext cx="1946275" cy="358140"/>
            </a:xfrm>
            <a:custGeom>
              <a:avLst/>
              <a:gdLst/>
              <a:ahLst/>
              <a:cxnLst/>
              <a:rect l="l" t="t" r="r" b="b"/>
              <a:pathLst>
                <a:path w="1946275" h="358140">
                  <a:moveTo>
                    <a:pt x="1946148" y="0"/>
                  </a:moveTo>
                  <a:lnTo>
                    <a:pt x="0" y="0"/>
                  </a:lnTo>
                  <a:lnTo>
                    <a:pt x="0" y="358139"/>
                  </a:lnTo>
                  <a:lnTo>
                    <a:pt x="1946148" y="358139"/>
                  </a:lnTo>
                  <a:lnTo>
                    <a:pt x="1946148" y="0"/>
                  </a:lnTo>
                  <a:close/>
                </a:path>
              </a:pathLst>
            </a:custGeom>
            <a:solidFill>
              <a:srgbClr val="7E7E7E"/>
            </a:solidFill>
          </p:spPr>
          <p:txBody>
            <a:bodyPr wrap="square" lIns="0" tIns="0" rIns="0" bIns="0" rtlCol="0"/>
            <a:lstStyle/>
            <a:p>
              <a:endParaRPr/>
            </a:p>
          </p:txBody>
        </p:sp>
        <p:sp>
          <p:nvSpPr>
            <p:cNvPr id="9" name="object 9"/>
            <p:cNvSpPr/>
            <p:nvPr/>
          </p:nvSpPr>
          <p:spPr>
            <a:xfrm>
              <a:off x="421386" y="636269"/>
              <a:ext cx="1946275" cy="358140"/>
            </a:xfrm>
            <a:custGeom>
              <a:avLst/>
              <a:gdLst/>
              <a:ahLst/>
              <a:cxnLst/>
              <a:rect l="l" t="t" r="r" b="b"/>
              <a:pathLst>
                <a:path w="1946275" h="358140">
                  <a:moveTo>
                    <a:pt x="0" y="358139"/>
                  </a:moveTo>
                  <a:lnTo>
                    <a:pt x="1946148" y="358139"/>
                  </a:lnTo>
                  <a:lnTo>
                    <a:pt x="1946148" y="0"/>
                  </a:lnTo>
                  <a:lnTo>
                    <a:pt x="0" y="0"/>
                  </a:lnTo>
                  <a:lnTo>
                    <a:pt x="0" y="358139"/>
                  </a:lnTo>
                  <a:close/>
                </a:path>
              </a:pathLst>
            </a:custGeom>
            <a:ln w="38100">
              <a:solidFill>
                <a:srgbClr val="7E7E7E"/>
              </a:solidFill>
            </a:ln>
          </p:spPr>
          <p:txBody>
            <a:bodyPr wrap="square" lIns="0" tIns="0" rIns="0" bIns="0" rtlCol="0"/>
            <a:lstStyle/>
            <a:p>
              <a:endParaRPr/>
            </a:p>
          </p:txBody>
        </p:sp>
      </p:grpSp>
      <p:sp>
        <p:nvSpPr>
          <p:cNvPr id="10" name="object 10"/>
          <p:cNvSpPr txBox="1"/>
          <p:nvPr/>
        </p:nvSpPr>
        <p:spPr>
          <a:xfrm>
            <a:off x="440436" y="697484"/>
            <a:ext cx="1908175" cy="208279"/>
          </a:xfrm>
          <a:prstGeom prst="rect">
            <a:avLst/>
          </a:prstGeom>
        </p:spPr>
        <p:txBody>
          <a:bodyPr vert="horz" wrap="square" lIns="0" tIns="12700" rIns="0" bIns="0" rtlCol="0">
            <a:spAutoFit/>
          </a:bodyPr>
          <a:lstStyle/>
          <a:p>
            <a:pPr marL="285115">
              <a:lnSpc>
                <a:spcPct val="100000"/>
              </a:lnSpc>
              <a:spcBef>
                <a:spcPts val="100"/>
              </a:spcBef>
            </a:pPr>
            <a:r>
              <a:rPr sz="1200" b="1" spc="-15" dirty="0">
                <a:solidFill>
                  <a:srgbClr val="FFFFFF"/>
                </a:solidFill>
                <a:latin typeface="UD Digi Kyokasho NK-B"/>
                <a:cs typeface="UD Digi Kyokasho NK-B"/>
              </a:rPr>
              <a:t>国の手引きでの方法</a:t>
            </a:r>
            <a:endParaRPr sz="1200">
              <a:latin typeface="UD Digi Kyokasho NK-B"/>
              <a:cs typeface="UD Digi Kyokasho NK-B"/>
            </a:endParaRPr>
          </a:p>
        </p:txBody>
      </p:sp>
      <p:sp>
        <p:nvSpPr>
          <p:cNvPr id="11" name="object 11"/>
          <p:cNvSpPr txBox="1">
            <a:spLocks noGrp="1"/>
          </p:cNvSpPr>
          <p:nvPr>
            <p:ph type="sldNum" sz="quarter" idx="7"/>
          </p:nvPr>
        </p:nvSpPr>
        <p:spPr>
          <a:prstGeom prst="rect">
            <a:avLst/>
          </a:prstGeom>
        </p:spPr>
        <p:txBody>
          <a:bodyPr vert="horz" wrap="square" lIns="0" tIns="0" rIns="0" bIns="0" rtlCol="0">
            <a:spAutoFit/>
          </a:bodyPr>
          <a:lstStyle/>
          <a:p>
            <a:pPr marL="38100">
              <a:lnSpc>
                <a:spcPts val="1395"/>
              </a:lnSpc>
            </a:pPr>
            <a:r>
              <a:rPr spc="-50" dirty="0"/>
              <a:t>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61263" y="1945132"/>
            <a:ext cx="6706234" cy="818515"/>
          </a:xfrm>
          <a:prstGeom prst="rect">
            <a:avLst/>
          </a:prstGeom>
        </p:spPr>
        <p:txBody>
          <a:bodyPr vert="horz" wrap="square" lIns="0" tIns="12700" rIns="0" bIns="0" rtlCol="0">
            <a:spAutoFit/>
          </a:bodyPr>
          <a:lstStyle/>
          <a:p>
            <a:pPr marL="12700" marR="5080">
              <a:lnSpc>
                <a:spcPct val="144500"/>
              </a:lnSpc>
              <a:spcBef>
                <a:spcPts val="100"/>
              </a:spcBef>
            </a:pPr>
            <a:r>
              <a:rPr sz="1800" spc="-10" dirty="0">
                <a:latin typeface="UD Digi Kyokasho NK-R"/>
                <a:cs typeface="UD Digi Kyokasho NK-R"/>
              </a:rPr>
              <a:t>必要性の有無は、</a:t>
            </a:r>
            <a:r>
              <a:rPr sz="1800" u="sng" spc="-30" dirty="0">
                <a:uFill>
                  <a:solidFill>
                    <a:srgbClr val="000000"/>
                  </a:solidFill>
                </a:uFill>
                <a:latin typeface="UD Digi Kyokasho NK-R"/>
                <a:cs typeface="UD Digi Kyokasho NK-R"/>
              </a:rPr>
              <a:t>潜在的家庭類型と子どもの年齢によって決められる</a:t>
            </a:r>
            <a:r>
              <a:rPr sz="1800" spc="-50" dirty="0">
                <a:latin typeface="UD Digi Kyokasho NK-R"/>
                <a:cs typeface="UD Digi Kyokasho NK-R"/>
              </a:rPr>
              <a:t>。</a:t>
            </a:r>
            <a:r>
              <a:rPr sz="1800" u="sng" spc="-35" dirty="0">
                <a:uFill>
                  <a:solidFill>
                    <a:srgbClr val="000000"/>
                  </a:solidFill>
                </a:uFill>
                <a:latin typeface="UD Digi Kyokasho NK-R"/>
                <a:cs typeface="UD Digi Kyokasho NK-R"/>
              </a:rPr>
              <a:t>量の見込みは、利用できる施設ごとに算出される</a:t>
            </a:r>
            <a:r>
              <a:rPr sz="1800" spc="-50" dirty="0">
                <a:latin typeface="UD Digi Kyokasho NK-R"/>
                <a:cs typeface="UD Digi Kyokasho NK-R"/>
              </a:rPr>
              <a:t>。</a:t>
            </a:r>
            <a:endParaRPr sz="1800">
              <a:latin typeface="UD Digi Kyokasho NK-R"/>
              <a:cs typeface="UD Digi Kyokasho NK-R"/>
            </a:endParaRPr>
          </a:p>
        </p:txBody>
      </p:sp>
      <p:graphicFrame>
        <p:nvGraphicFramePr>
          <p:cNvPr id="3" name="object 3"/>
          <p:cNvGraphicFramePr>
            <a:graphicFrameLocks noGrp="1"/>
          </p:cNvGraphicFramePr>
          <p:nvPr/>
        </p:nvGraphicFramePr>
        <p:xfrm>
          <a:off x="1433322" y="4331334"/>
          <a:ext cx="7833358" cy="2267585"/>
        </p:xfrm>
        <a:graphic>
          <a:graphicData uri="http://schemas.openxmlformats.org/drawingml/2006/table">
            <a:tbl>
              <a:tblPr firstRow="1" bandRow="1">
                <a:tableStyleId>{2D5ABB26-0587-4C30-8999-92F81FD0307C}</a:tableStyleId>
              </a:tblPr>
              <a:tblGrid>
                <a:gridCol w="4443730">
                  <a:extLst>
                    <a:ext uri="{9D8B030D-6E8A-4147-A177-3AD203B41FA5}">
                      <a16:colId xmlns:a16="http://schemas.microsoft.com/office/drawing/2014/main" val="20000"/>
                    </a:ext>
                  </a:extLst>
                </a:gridCol>
                <a:gridCol w="1694814">
                  <a:extLst>
                    <a:ext uri="{9D8B030D-6E8A-4147-A177-3AD203B41FA5}">
                      <a16:colId xmlns:a16="http://schemas.microsoft.com/office/drawing/2014/main" val="20001"/>
                    </a:ext>
                  </a:extLst>
                </a:gridCol>
                <a:gridCol w="1694814">
                  <a:extLst>
                    <a:ext uri="{9D8B030D-6E8A-4147-A177-3AD203B41FA5}">
                      <a16:colId xmlns:a16="http://schemas.microsoft.com/office/drawing/2014/main" val="20002"/>
                    </a:ext>
                  </a:extLst>
                </a:gridCol>
              </a:tblGrid>
              <a:tr h="258445">
                <a:tc>
                  <a:txBody>
                    <a:bodyPr/>
                    <a:lstStyle/>
                    <a:p>
                      <a:pPr marL="635" algn="ctr">
                        <a:lnSpc>
                          <a:spcPct val="100000"/>
                        </a:lnSpc>
                        <a:spcBef>
                          <a:spcPts val="275"/>
                        </a:spcBef>
                      </a:pPr>
                      <a:r>
                        <a:rPr sz="1100" b="1" spc="-10" dirty="0">
                          <a:latin typeface="UD Digi Kyokasho N-B"/>
                          <a:cs typeface="UD Digi Kyokasho N-B"/>
                        </a:rPr>
                        <a:t>潜在的家庭類型</a:t>
                      </a:r>
                      <a:r>
                        <a:rPr sz="1100" b="1" dirty="0">
                          <a:latin typeface="UD Digi Kyokasho N-B"/>
                          <a:cs typeface="UD Digi Kyokasho N-B"/>
                        </a:rPr>
                        <a:t>（</a:t>
                      </a:r>
                      <a:r>
                        <a:rPr sz="1100" b="1" spc="-15" dirty="0">
                          <a:latin typeface="UD Digi Kyokasho N-B"/>
                          <a:cs typeface="UD Digi Kyokasho N-B"/>
                        </a:rPr>
                        <a:t>前頁参照</a:t>
                      </a:r>
                      <a:r>
                        <a:rPr sz="1100" b="1" spc="-50" dirty="0">
                          <a:latin typeface="UD Digi Kyokasho N-B"/>
                          <a:cs typeface="UD Digi Kyokasho N-B"/>
                        </a:rPr>
                        <a:t>）</a:t>
                      </a:r>
                      <a:endParaRPr sz="1100">
                        <a:latin typeface="UD Digi Kyokasho N-B"/>
                        <a:cs typeface="UD Digi Kyokasho N-B"/>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1F1F1"/>
                    </a:solidFill>
                  </a:tcPr>
                </a:tc>
                <a:tc>
                  <a:txBody>
                    <a:bodyPr/>
                    <a:lstStyle/>
                    <a:p>
                      <a:pPr marL="1905" algn="ctr">
                        <a:lnSpc>
                          <a:spcPct val="100000"/>
                        </a:lnSpc>
                        <a:spcBef>
                          <a:spcPts val="275"/>
                        </a:spcBef>
                      </a:pPr>
                      <a:r>
                        <a:rPr sz="1100" b="1" spc="-10" dirty="0">
                          <a:latin typeface="UD Digi Kyokasho N-B"/>
                          <a:cs typeface="UD Digi Kyokasho N-B"/>
                        </a:rPr>
                        <a:t>子どもの年齢が</a:t>
                      </a:r>
                      <a:r>
                        <a:rPr sz="1100" b="1" dirty="0">
                          <a:latin typeface="UD Digi Kyokasho N-B"/>
                          <a:cs typeface="UD Digi Kyokasho N-B"/>
                        </a:rPr>
                        <a:t>0～2</a:t>
                      </a:r>
                      <a:r>
                        <a:rPr sz="1100" b="1" spc="-50" dirty="0">
                          <a:latin typeface="UD Digi Kyokasho N-B"/>
                          <a:cs typeface="UD Digi Kyokasho N-B"/>
                        </a:rPr>
                        <a:t>歳</a:t>
                      </a:r>
                      <a:endParaRPr sz="1100">
                        <a:latin typeface="UD Digi Kyokasho N-B"/>
                        <a:cs typeface="UD Digi Kyokasho N-B"/>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1F1F1"/>
                    </a:solidFill>
                  </a:tcPr>
                </a:tc>
                <a:tc>
                  <a:txBody>
                    <a:bodyPr/>
                    <a:lstStyle/>
                    <a:p>
                      <a:pPr marL="2540" algn="ctr">
                        <a:lnSpc>
                          <a:spcPct val="100000"/>
                        </a:lnSpc>
                        <a:spcBef>
                          <a:spcPts val="275"/>
                        </a:spcBef>
                      </a:pPr>
                      <a:r>
                        <a:rPr sz="1100" b="1" spc="-10" dirty="0">
                          <a:latin typeface="UD Digi Kyokasho N-B"/>
                          <a:cs typeface="UD Digi Kyokasho N-B"/>
                        </a:rPr>
                        <a:t>子どもの年齢が</a:t>
                      </a:r>
                      <a:r>
                        <a:rPr sz="1100" b="1" dirty="0">
                          <a:latin typeface="UD Digi Kyokasho N-B"/>
                          <a:cs typeface="UD Digi Kyokasho N-B"/>
                        </a:rPr>
                        <a:t>3～5</a:t>
                      </a:r>
                      <a:r>
                        <a:rPr sz="1100" b="1" spc="-50" dirty="0">
                          <a:latin typeface="UD Digi Kyokasho N-B"/>
                          <a:cs typeface="UD Digi Kyokasho N-B"/>
                        </a:rPr>
                        <a:t>歳</a:t>
                      </a:r>
                      <a:endParaRPr sz="1100">
                        <a:latin typeface="UD Digi Kyokasho N-B"/>
                        <a:cs typeface="UD Digi Kyokasho N-B"/>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1F1F1"/>
                    </a:solidFill>
                  </a:tcPr>
                </a:tc>
                <a:extLst>
                  <a:ext uri="{0D108BD9-81ED-4DB2-BD59-A6C34878D82A}">
                    <a16:rowId xmlns:a16="http://schemas.microsoft.com/office/drawing/2014/main" val="10000"/>
                  </a:ext>
                </a:extLst>
              </a:tr>
              <a:tr h="251460">
                <a:tc>
                  <a:txBody>
                    <a:bodyPr/>
                    <a:lstStyle/>
                    <a:p>
                      <a:pPr marL="91440">
                        <a:lnSpc>
                          <a:spcPct val="100000"/>
                        </a:lnSpc>
                        <a:spcBef>
                          <a:spcPts val="280"/>
                        </a:spcBef>
                      </a:pPr>
                      <a:r>
                        <a:rPr sz="1050" b="1" spc="-25" dirty="0">
                          <a:latin typeface="UD Digi Kyokasho N-B"/>
                          <a:cs typeface="UD Digi Kyokasho N-B"/>
                        </a:rPr>
                        <a:t>ひとり親家庭</a:t>
                      </a:r>
                      <a:endParaRPr sz="1050">
                        <a:latin typeface="UD Digi Kyokasho N-B"/>
                        <a:cs typeface="UD Digi Kyokasho N-B"/>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80"/>
                        </a:spcBef>
                      </a:pPr>
                      <a:r>
                        <a:rPr sz="1000" spc="-10" dirty="0">
                          <a:latin typeface="UD Digi Kyokasho NK-R"/>
                          <a:cs typeface="UD Digi Kyokasho NK-R"/>
                        </a:rPr>
                        <a:t>3</a:t>
                      </a:r>
                      <a:r>
                        <a:rPr sz="1000" spc="-25" dirty="0">
                          <a:latin typeface="UD Digi Kyokasho NK-R"/>
                          <a:cs typeface="UD Digi Kyokasho NK-R"/>
                        </a:rPr>
                        <a:t>号認定</a:t>
                      </a:r>
                      <a:endParaRPr sz="1000">
                        <a:latin typeface="UD Digi Kyokasho NK-R"/>
                        <a:cs typeface="UD Digi Kyokasho NK-R"/>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80"/>
                        </a:spcBef>
                      </a:pPr>
                      <a:r>
                        <a:rPr sz="1000" spc="-10" dirty="0">
                          <a:latin typeface="UD Digi Kyokasho NK-R"/>
                          <a:cs typeface="UD Digi Kyokasho NK-R"/>
                        </a:rPr>
                        <a:t>2</a:t>
                      </a:r>
                      <a:r>
                        <a:rPr sz="1000" spc="-25" dirty="0">
                          <a:latin typeface="UD Digi Kyokasho NK-R"/>
                          <a:cs typeface="UD Digi Kyokasho NK-R"/>
                        </a:rPr>
                        <a:t>号認定</a:t>
                      </a:r>
                      <a:endParaRPr sz="1000">
                        <a:latin typeface="UD Digi Kyokasho NK-R"/>
                        <a:cs typeface="UD Digi Kyokasho NK-R"/>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251460">
                <a:tc>
                  <a:txBody>
                    <a:bodyPr/>
                    <a:lstStyle/>
                    <a:p>
                      <a:pPr marL="91440">
                        <a:lnSpc>
                          <a:spcPct val="100000"/>
                        </a:lnSpc>
                        <a:spcBef>
                          <a:spcPts val="275"/>
                        </a:spcBef>
                      </a:pPr>
                      <a:r>
                        <a:rPr sz="1050" b="1" spc="-20" dirty="0">
                          <a:latin typeface="UD Digi Kyokasho N-B"/>
                          <a:cs typeface="UD Digi Kyokasho N-B"/>
                        </a:rPr>
                        <a:t>両親ともフルタイムの家庭</a:t>
                      </a:r>
                      <a:endParaRPr sz="1050">
                        <a:latin typeface="UD Digi Kyokasho N-B"/>
                        <a:cs typeface="UD Digi Kyokasho N-B"/>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80"/>
                        </a:spcBef>
                      </a:pPr>
                      <a:r>
                        <a:rPr sz="1000" spc="-10" dirty="0">
                          <a:latin typeface="UD Digi Kyokasho NK-R"/>
                          <a:cs typeface="UD Digi Kyokasho NK-R"/>
                        </a:rPr>
                        <a:t>3</a:t>
                      </a:r>
                      <a:r>
                        <a:rPr sz="1000" spc="-25" dirty="0">
                          <a:latin typeface="UD Digi Kyokasho NK-R"/>
                          <a:cs typeface="UD Digi Kyokasho NK-R"/>
                        </a:rPr>
                        <a:t>号認定</a:t>
                      </a:r>
                      <a:endParaRPr sz="1000">
                        <a:latin typeface="UD Digi Kyokasho NK-R"/>
                        <a:cs typeface="UD Digi Kyokasho NK-R"/>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80"/>
                        </a:spcBef>
                      </a:pPr>
                      <a:r>
                        <a:rPr sz="1000" spc="-10" dirty="0">
                          <a:latin typeface="UD Digi Kyokasho NK-R"/>
                          <a:cs typeface="UD Digi Kyokasho NK-R"/>
                        </a:rPr>
                        <a:t>2</a:t>
                      </a:r>
                      <a:r>
                        <a:rPr sz="1000" spc="-25" dirty="0">
                          <a:latin typeface="UD Digi Kyokasho NK-R"/>
                          <a:cs typeface="UD Digi Kyokasho NK-R"/>
                        </a:rPr>
                        <a:t>号認定</a:t>
                      </a:r>
                      <a:endParaRPr sz="1000">
                        <a:latin typeface="UD Digi Kyokasho NK-R"/>
                        <a:cs typeface="UD Digi Kyokasho NK-R"/>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50825">
                <a:tc>
                  <a:txBody>
                    <a:bodyPr/>
                    <a:lstStyle/>
                    <a:p>
                      <a:pPr marL="91440">
                        <a:lnSpc>
                          <a:spcPct val="100000"/>
                        </a:lnSpc>
                        <a:spcBef>
                          <a:spcPts val="275"/>
                        </a:spcBef>
                      </a:pPr>
                      <a:r>
                        <a:rPr sz="1050" b="1" spc="-20" dirty="0">
                          <a:latin typeface="UD Digi Kyokasho N-B"/>
                          <a:cs typeface="UD Digi Kyokasho N-B"/>
                        </a:rPr>
                        <a:t>片方の親がフルタイム、もう一方がパートの家庭</a:t>
                      </a:r>
                      <a:endParaRPr sz="1050">
                        <a:latin typeface="UD Digi Kyokasho N-B"/>
                        <a:cs typeface="UD Digi Kyokasho N-B"/>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80"/>
                        </a:spcBef>
                      </a:pPr>
                      <a:r>
                        <a:rPr sz="1000" spc="-10" dirty="0">
                          <a:latin typeface="UD Digi Kyokasho NK-R"/>
                          <a:cs typeface="UD Digi Kyokasho NK-R"/>
                        </a:rPr>
                        <a:t>3</a:t>
                      </a:r>
                      <a:r>
                        <a:rPr sz="1000" spc="-25" dirty="0">
                          <a:latin typeface="UD Digi Kyokasho NK-R"/>
                          <a:cs typeface="UD Digi Kyokasho NK-R"/>
                        </a:rPr>
                        <a:t>号認定</a:t>
                      </a:r>
                      <a:endParaRPr sz="1000">
                        <a:latin typeface="UD Digi Kyokasho NK-R"/>
                        <a:cs typeface="UD Digi Kyokasho NK-R"/>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80"/>
                        </a:spcBef>
                      </a:pPr>
                      <a:r>
                        <a:rPr sz="1000" spc="-10" dirty="0">
                          <a:latin typeface="UD Digi Kyokasho NK-R"/>
                          <a:cs typeface="UD Digi Kyokasho NK-R"/>
                        </a:rPr>
                        <a:t>2</a:t>
                      </a:r>
                      <a:r>
                        <a:rPr sz="1000" spc="-25" dirty="0">
                          <a:latin typeface="UD Digi Kyokasho NK-R"/>
                          <a:cs typeface="UD Digi Kyokasho NK-R"/>
                        </a:rPr>
                        <a:t>号認定</a:t>
                      </a:r>
                      <a:endParaRPr sz="1000">
                        <a:latin typeface="UD Digi Kyokasho NK-R"/>
                        <a:cs typeface="UD Digi Kyokasho NK-R"/>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50825">
                <a:tc>
                  <a:txBody>
                    <a:bodyPr/>
                    <a:lstStyle/>
                    <a:p>
                      <a:pPr marL="91440">
                        <a:lnSpc>
                          <a:spcPct val="100000"/>
                        </a:lnSpc>
                        <a:spcBef>
                          <a:spcPts val="275"/>
                        </a:spcBef>
                      </a:pPr>
                      <a:r>
                        <a:rPr sz="1050" b="1" spc="-25" dirty="0">
                          <a:latin typeface="UD Digi Kyokasho N-B"/>
                          <a:cs typeface="UD Digi Kyokasho N-B"/>
                        </a:rPr>
                        <a:t>片方の親がフルタイム、もう一方が短時間就労のパートの家庭</a:t>
                      </a:r>
                      <a:endParaRPr sz="1050">
                        <a:latin typeface="UD Digi Kyokasho N-B"/>
                        <a:cs typeface="UD Digi Kyokasho N-B"/>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35" algn="ctr">
                        <a:lnSpc>
                          <a:spcPct val="100000"/>
                        </a:lnSpc>
                        <a:spcBef>
                          <a:spcPts val="280"/>
                        </a:spcBef>
                      </a:pPr>
                      <a:r>
                        <a:rPr sz="1000" spc="-30" dirty="0">
                          <a:latin typeface="UD Digi Kyokasho NK-R"/>
                          <a:cs typeface="UD Digi Kyokasho NK-R"/>
                        </a:rPr>
                        <a:t>（</a:t>
                      </a:r>
                      <a:r>
                        <a:rPr sz="1000" spc="-15" dirty="0">
                          <a:latin typeface="UD Digi Kyokasho NK-R"/>
                          <a:cs typeface="UD Digi Kyokasho NK-R"/>
                        </a:rPr>
                        <a:t>認定なし</a:t>
                      </a:r>
                      <a:r>
                        <a:rPr sz="1000" spc="-50" dirty="0">
                          <a:latin typeface="UD Digi Kyokasho NK-R"/>
                          <a:cs typeface="UD Digi Kyokasho NK-R"/>
                        </a:rPr>
                        <a:t>）</a:t>
                      </a:r>
                      <a:endParaRPr sz="1000">
                        <a:latin typeface="UD Digi Kyokasho NK-R"/>
                        <a:cs typeface="UD Digi Kyokasho NK-R"/>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80"/>
                        </a:spcBef>
                      </a:pPr>
                      <a:r>
                        <a:rPr sz="1000" spc="-10" dirty="0">
                          <a:latin typeface="UD Digi Kyokasho NK-R"/>
                          <a:cs typeface="UD Digi Kyokasho NK-R"/>
                        </a:rPr>
                        <a:t>1</a:t>
                      </a:r>
                      <a:r>
                        <a:rPr sz="1000" spc="-25" dirty="0">
                          <a:latin typeface="UD Digi Kyokasho NK-R"/>
                          <a:cs typeface="UD Digi Kyokasho NK-R"/>
                        </a:rPr>
                        <a:t>号認定</a:t>
                      </a:r>
                      <a:endParaRPr sz="1000">
                        <a:latin typeface="UD Digi Kyokasho NK-R"/>
                        <a:cs typeface="UD Digi Kyokasho NK-R"/>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250825">
                <a:tc>
                  <a:txBody>
                    <a:bodyPr/>
                    <a:lstStyle/>
                    <a:p>
                      <a:pPr marL="91440">
                        <a:lnSpc>
                          <a:spcPct val="100000"/>
                        </a:lnSpc>
                        <a:spcBef>
                          <a:spcPts val="280"/>
                        </a:spcBef>
                      </a:pPr>
                      <a:r>
                        <a:rPr sz="1050" b="1" spc="-15" dirty="0">
                          <a:latin typeface="UD Digi Kyokasho N-B"/>
                          <a:cs typeface="UD Digi Kyokasho N-B"/>
                        </a:rPr>
                        <a:t>両親のどちらかが専業主婦（</a:t>
                      </a:r>
                      <a:r>
                        <a:rPr sz="1050" b="1" dirty="0">
                          <a:latin typeface="UD Digi Kyokasho N-B"/>
                          <a:cs typeface="UD Digi Kyokasho N-B"/>
                        </a:rPr>
                        <a:t>夫</a:t>
                      </a:r>
                      <a:r>
                        <a:rPr sz="1050" b="1" spc="-15" dirty="0">
                          <a:latin typeface="UD Digi Kyokasho N-B"/>
                          <a:cs typeface="UD Digi Kyokasho N-B"/>
                        </a:rPr>
                        <a:t>）</a:t>
                      </a:r>
                      <a:r>
                        <a:rPr sz="1050" b="1" spc="-25" dirty="0">
                          <a:latin typeface="UD Digi Kyokasho N-B"/>
                          <a:cs typeface="UD Digi Kyokasho N-B"/>
                        </a:rPr>
                        <a:t>の家庭</a:t>
                      </a:r>
                      <a:endParaRPr sz="1050">
                        <a:latin typeface="UD Digi Kyokasho N-B"/>
                        <a:cs typeface="UD Digi Kyokasho N-B"/>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35" algn="ctr">
                        <a:lnSpc>
                          <a:spcPct val="100000"/>
                        </a:lnSpc>
                        <a:spcBef>
                          <a:spcPts val="280"/>
                        </a:spcBef>
                      </a:pPr>
                      <a:r>
                        <a:rPr sz="1000" spc="-30" dirty="0">
                          <a:latin typeface="UD Digi Kyokasho NK-R"/>
                          <a:cs typeface="UD Digi Kyokasho NK-R"/>
                        </a:rPr>
                        <a:t>（</a:t>
                      </a:r>
                      <a:r>
                        <a:rPr sz="1000" spc="-15" dirty="0">
                          <a:latin typeface="UD Digi Kyokasho NK-R"/>
                          <a:cs typeface="UD Digi Kyokasho NK-R"/>
                        </a:rPr>
                        <a:t>認定なし</a:t>
                      </a:r>
                      <a:r>
                        <a:rPr sz="1000" spc="-50" dirty="0">
                          <a:latin typeface="UD Digi Kyokasho NK-R"/>
                          <a:cs typeface="UD Digi Kyokasho NK-R"/>
                        </a:rPr>
                        <a:t>）</a:t>
                      </a:r>
                      <a:endParaRPr sz="1000">
                        <a:latin typeface="UD Digi Kyokasho NK-R"/>
                        <a:cs typeface="UD Digi Kyokasho NK-R"/>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80"/>
                        </a:spcBef>
                      </a:pPr>
                      <a:r>
                        <a:rPr sz="1000" spc="-10" dirty="0">
                          <a:latin typeface="UD Digi Kyokasho NK-R"/>
                          <a:cs typeface="UD Digi Kyokasho NK-R"/>
                        </a:rPr>
                        <a:t>1</a:t>
                      </a:r>
                      <a:r>
                        <a:rPr sz="1000" spc="-25" dirty="0">
                          <a:latin typeface="UD Digi Kyokasho NK-R"/>
                          <a:cs typeface="UD Digi Kyokasho NK-R"/>
                        </a:rPr>
                        <a:t>号認定</a:t>
                      </a:r>
                      <a:endParaRPr sz="1000">
                        <a:latin typeface="UD Digi Kyokasho NK-R"/>
                        <a:cs typeface="UD Digi Kyokasho NK-R"/>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251460">
                <a:tc>
                  <a:txBody>
                    <a:bodyPr/>
                    <a:lstStyle/>
                    <a:p>
                      <a:pPr marL="91440">
                        <a:lnSpc>
                          <a:spcPct val="100000"/>
                        </a:lnSpc>
                        <a:spcBef>
                          <a:spcPts val="280"/>
                        </a:spcBef>
                      </a:pPr>
                      <a:r>
                        <a:rPr sz="1050" b="1" spc="-20" dirty="0">
                          <a:latin typeface="UD Digi Kyokasho N-B"/>
                          <a:cs typeface="UD Digi Kyokasho N-B"/>
                        </a:rPr>
                        <a:t>両親ともパートの家庭</a:t>
                      </a:r>
                      <a:endParaRPr sz="1050">
                        <a:latin typeface="UD Digi Kyokasho N-B"/>
                        <a:cs typeface="UD Digi Kyokasho N-B"/>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80"/>
                        </a:spcBef>
                      </a:pPr>
                      <a:r>
                        <a:rPr sz="1000" spc="-10" dirty="0">
                          <a:latin typeface="UD Digi Kyokasho NK-R"/>
                          <a:cs typeface="UD Digi Kyokasho NK-R"/>
                        </a:rPr>
                        <a:t>3</a:t>
                      </a:r>
                      <a:r>
                        <a:rPr sz="1000" spc="-25" dirty="0">
                          <a:latin typeface="UD Digi Kyokasho NK-R"/>
                          <a:cs typeface="UD Digi Kyokasho NK-R"/>
                        </a:rPr>
                        <a:t>号認定</a:t>
                      </a:r>
                      <a:endParaRPr sz="1000">
                        <a:latin typeface="UD Digi Kyokasho NK-R"/>
                        <a:cs typeface="UD Digi Kyokasho NK-R"/>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80"/>
                        </a:spcBef>
                      </a:pPr>
                      <a:r>
                        <a:rPr sz="1000" spc="-10" dirty="0">
                          <a:latin typeface="UD Digi Kyokasho NK-R"/>
                          <a:cs typeface="UD Digi Kyokasho NK-R"/>
                        </a:rPr>
                        <a:t>2</a:t>
                      </a:r>
                      <a:r>
                        <a:rPr sz="1000" spc="-25" dirty="0">
                          <a:latin typeface="UD Digi Kyokasho NK-R"/>
                          <a:cs typeface="UD Digi Kyokasho NK-R"/>
                        </a:rPr>
                        <a:t>号認定</a:t>
                      </a:r>
                      <a:endParaRPr sz="1000">
                        <a:latin typeface="UD Digi Kyokasho NK-R"/>
                        <a:cs typeface="UD Digi Kyokasho NK-R"/>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r h="250825">
                <a:tc>
                  <a:txBody>
                    <a:bodyPr/>
                    <a:lstStyle/>
                    <a:p>
                      <a:pPr marL="91440">
                        <a:lnSpc>
                          <a:spcPct val="100000"/>
                        </a:lnSpc>
                        <a:spcBef>
                          <a:spcPts val="280"/>
                        </a:spcBef>
                      </a:pPr>
                      <a:r>
                        <a:rPr sz="1050" b="1" spc="-20" dirty="0">
                          <a:latin typeface="UD Digi Kyokasho N-B"/>
                          <a:cs typeface="UD Digi Kyokasho N-B"/>
                        </a:rPr>
                        <a:t>片方の親がパート、もう一方が短時間就労のパートの家庭</a:t>
                      </a:r>
                      <a:endParaRPr sz="1050">
                        <a:latin typeface="UD Digi Kyokasho N-B"/>
                        <a:cs typeface="UD Digi Kyokasho N-B"/>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35" algn="ctr">
                        <a:lnSpc>
                          <a:spcPct val="100000"/>
                        </a:lnSpc>
                        <a:spcBef>
                          <a:spcPts val="280"/>
                        </a:spcBef>
                      </a:pPr>
                      <a:r>
                        <a:rPr sz="1000" spc="-30" dirty="0">
                          <a:latin typeface="UD Digi Kyokasho NK-R"/>
                          <a:cs typeface="UD Digi Kyokasho NK-R"/>
                        </a:rPr>
                        <a:t>（</a:t>
                      </a:r>
                      <a:r>
                        <a:rPr sz="1000" spc="-15" dirty="0">
                          <a:latin typeface="UD Digi Kyokasho NK-R"/>
                          <a:cs typeface="UD Digi Kyokasho NK-R"/>
                        </a:rPr>
                        <a:t>認定なし</a:t>
                      </a:r>
                      <a:r>
                        <a:rPr sz="1000" spc="-50" dirty="0">
                          <a:latin typeface="UD Digi Kyokasho NK-R"/>
                          <a:cs typeface="UD Digi Kyokasho NK-R"/>
                        </a:rPr>
                        <a:t>）</a:t>
                      </a:r>
                      <a:endParaRPr sz="1000">
                        <a:latin typeface="UD Digi Kyokasho NK-R"/>
                        <a:cs typeface="UD Digi Kyokasho NK-R"/>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80"/>
                        </a:spcBef>
                      </a:pPr>
                      <a:r>
                        <a:rPr sz="1000" spc="-10" dirty="0">
                          <a:latin typeface="UD Digi Kyokasho NK-R"/>
                          <a:cs typeface="UD Digi Kyokasho NK-R"/>
                        </a:rPr>
                        <a:t>1</a:t>
                      </a:r>
                      <a:r>
                        <a:rPr sz="1000" spc="-25" dirty="0">
                          <a:latin typeface="UD Digi Kyokasho NK-R"/>
                          <a:cs typeface="UD Digi Kyokasho NK-R"/>
                        </a:rPr>
                        <a:t>号認定</a:t>
                      </a:r>
                      <a:endParaRPr sz="1000">
                        <a:latin typeface="UD Digi Kyokasho NK-R"/>
                        <a:cs typeface="UD Digi Kyokasho NK-R"/>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251460">
                <a:tc>
                  <a:txBody>
                    <a:bodyPr/>
                    <a:lstStyle/>
                    <a:p>
                      <a:pPr marL="91440">
                        <a:lnSpc>
                          <a:spcPct val="100000"/>
                        </a:lnSpc>
                        <a:spcBef>
                          <a:spcPts val="280"/>
                        </a:spcBef>
                      </a:pPr>
                      <a:r>
                        <a:rPr sz="1050" b="1" spc="-20" dirty="0">
                          <a:latin typeface="UD Digi Kyokasho N-B"/>
                          <a:cs typeface="UD Digi Kyokasho N-B"/>
                        </a:rPr>
                        <a:t>両親とも無職の家庭</a:t>
                      </a:r>
                      <a:endParaRPr sz="1050">
                        <a:latin typeface="UD Digi Kyokasho N-B"/>
                        <a:cs typeface="UD Digi Kyokasho N-B"/>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35" algn="ctr">
                        <a:lnSpc>
                          <a:spcPct val="100000"/>
                        </a:lnSpc>
                        <a:spcBef>
                          <a:spcPts val="280"/>
                        </a:spcBef>
                      </a:pPr>
                      <a:r>
                        <a:rPr sz="1000" spc="-30" dirty="0">
                          <a:latin typeface="UD Digi Kyokasho NK-R"/>
                          <a:cs typeface="UD Digi Kyokasho NK-R"/>
                        </a:rPr>
                        <a:t>（</a:t>
                      </a:r>
                      <a:r>
                        <a:rPr sz="1000" spc="-15" dirty="0">
                          <a:latin typeface="UD Digi Kyokasho NK-R"/>
                          <a:cs typeface="UD Digi Kyokasho NK-R"/>
                        </a:rPr>
                        <a:t>認定なし</a:t>
                      </a:r>
                      <a:r>
                        <a:rPr sz="1000" spc="-50" dirty="0">
                          <a:latin typeface="UD Digi Kyokasho NK-R"/>
                          <a:cs typeface="UD Digi Kyokasho NK-R"/>
                        </a:rPr>
                        <a:t>）</a:t>
                      </a:r>
                      <a:endParaRPr sz="1000">
                        <a:latin typeface="UD Digi Kyokasho NK-R"/>
                        <a:cs typeface="UD Digi Kyokasho NK-R"/>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80"/>
                        </a:spcBef>
                      </a:pPr>
                      <a:r>
                        <a:rPr sz="1000" spc="-10" dirty="0">
                          <a:latin typeface="UD Digi Kyokasho NK-R"/>
                          <a:cs typeface="UD Digi Kyokasho NK-R"/>
                        </a:rPr>
                        <a:t>1</a:t>
                      </a:r>
                      <a:r>
                        <a:rPr sz="1000" spc="-25" dirty="0">
                          <a:latin typeface="UD Digi Kyokasho NK-R"/>
                          <a:cs typeface="UD Digi Kyokasho NK-R"/>
                        </a:rPr>
                        <a:t>号認定</a:t>
                      </a:r>
                      <a:endParaRPr sz="1000">
                        <a:latin typeface="UD Digi Kyokasho NK-R"/>
                        <a:cs typeface="UD Digi Kyokasho NK-R"/>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bl>
          </a:graphicData>
        </a:graphic>
      </p:graphicFrame>
      <p:graphicFrame>
        <p:nvGraphicFramePr>
          <p:cNvPr id="4" name="object 4"/>
          <p:cNvGraphicFramePr>
            <a:graphicFrameLocks noGrp="1"/>
          </p:cNvGraphicFramePr>
          <p:nvPr/>
        </p:nvGraphicFramePr>
        <p:xfrm>
          <a:off x="1402887" y="3134485"/>
          <a:ext cx="7844154" cy="1012189"/>
        </p:xfrm>
        <a:graphic>
          <a:graphicData uri="http://schemas.openxmlformats.org/drawingml/2006/table">
            <a:tbl>
              <a:tblPr firstRow="1" bandRow="1">
                <a:tableStyleId>{2D5ABB26-0587-4C30-8999-92F81FD0307C}</a:tableStyleId>
              </a:tblPr>
              <a:tblGrid>
                <a:gridCol w="842010">
                  <a:extLst>
                    <a:ext uri="{9D8B030D-6E8A-4147-A177-3AD203B41FA5}">
                      <a16:colId xmlns:a16="http://schemas.microsoft.com/office/drawing/2014/main" val="20000"/>
                    </a:ext>
                  </a:extLst>
                </a:gridCol>
                <a:gridCol w="3879215">
                  <a:extLst>
                    <a:ext uri="{9D8B030D-6E8A-4147-A177-3AD203B41FA5}">
                      <a16:colId xmlns:a16="http://schemas.microsoft.com/office/drawing/2014/main" val="20001"/>
                    </a:ext>
                  </a:extLst>
                </a:gridCol>
                <a:gridCol w="3122929">
                  <a:extLst>
                    <a:ext uri="{9D8B030D-6E8A-4147-A177-3AD203B41FA5}">
                      <a16:colId xmlns:a16="http://schemas.microsoft.com/office/drawing/2014/main" val="20002"/>
                    </a:ext>
                  </a:extLst>
                </a:gridCol>
              </a:tblGrid>
              <a:tr h="259079">
                <a:tc>
                  <a:txBody>
                    <a:bodyPr/>
                    <a:lstStyle/>
                    <a:p>
                      <a:pPr algn="ctr">
                        <a:lnSpc>
                          <a:spcPct val="100000"/>
                        </a:lnSpc>
                        <a:spcBef>
                          <a:spcPts val="270"/>
                        </a:spcBef>
                      </a:pPr>
                      <a:r>
                        <a:rPr sz="1100" b="1" spc="-15" dirty="0">
                          <a:latin typeface="UD Digi Kyokasho N-B"/>
                          <a:cs typeface="UD Digi Kyokasho N-B"/>
                        </a:rPr>
                        <a:t>認定区分</a:t>
                      </a:r>
                      <a:endParaRPr sz="1100">
                        <a:latin typeface="UD Digi Kyokasho N-B"/>
                        <a:cs typeface="UD Digi Kyokasho N-B"/>
                      </a:endParaRPr>
                    </a:p>
                  </a:txBody>
                  <a:tcPr marL="0" marR="0" marT="342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1F1F1"/>
                    </a:solidFill>
                  </a:tcPr>
                </a:tc>
                <a:tc>
                  <a:txBody>
                    <a:bodyPr/>
                    <a:lstStyle/>
                    <a:p>
                      <a:pPr marL="10795" algn="ctr">
                        <a:lnSpc>
                          <a:spcPct val="100000"/>
                        </a:lnSpc>
                        <a:spcBef>
                          <a:spcPts val="270"/>
                        </a:spcBef>
                      </a:pPr>
                      <a:r>
                        <a:rPr sz="1100" b="1" spc="-20" dirty="0">
                          <a:latin typeface="UD Digi Kyokasho N-B"/>
                          <a:cs typeface="UD Digi Kyokasho N-B"/>
                        </a:rPr>
                        <a:t>対象者</a:t>
                      </a:r>
                      <a:endParaRPr sz="1100">
                        <a:latin typeface="UD Digi Kyokasho N-B"/>
                        <a:cs typeface="UD Digi Kyokasho N-B"/>
                      </a:endParaRPr>
                    </a:p>
                  </a:txBody>
                  <a:tcPr marL="0" marR="0" marT="34290" marB="0">
                    <a:lnL w="12700">
                      <a:solidFill>
                        <a:srgbClr val="000000"/>
                      </a:solidFill>
                      <a:prstDash val="solid"/>
                    </a:lnL>
                    <a:lnR w="76200">
                      <a:solidFill>
                        <a:srgbClr val="FF0000"/>
                      </a:solidFill>
                      <a:prstDash val="sysDot"/>
                    </a:lnR>
                    <a:lnT w="12700">
                      <a:solidFill>
                        <a:srgbClr val="000000"/>
                      </a:solidFill>
                      <a:prstDash val="solid"/>
                    </a:lnT>
                    <a:lnB w="12700">
                      <a:solidFill>
                        <a:srgbClr val="000000"/>
                      </a:solidFill>
                      <a:prstDash val="solid"/>
                    </a:lnB>
                    <a:solidFill>
                      <a:srgbClr val="F1F1F1"/>
                    </a:solidFill>
                  </a:tcPr>
                </a:tc>
                <a:tc>
                  <a:txBody>
                    <a:bodyPr/>
                    <a:lstStyle/>
                    <a:p>
                      <a:pPr marL="2540" algn="ctr">
                        <a:lnSpc>
                          <a:spcPct val="100000"/>
                        </a:lnSpc>
                        <a:spcBef>
                          <a:spcPts val="270"/>
                        </a:spcBef>
                      </a:pPr>
                      <a:r>
                        <a:rPr sz="1100" b="1" spc="-15" dirty="0">
                          <a:latin typeface="UD Digi Kyokasho N-B"/>
                          <a:cs typeface="UD Digi Kyokasho N-B"/>
                        </a:rPr>
                        <a:t>利用できる施設</a:t>
                      </a:r>
                      <a:endParaRPr sz="1100">
                        <a:latin typeface="UD Digi Kyokasho N-B"/>
                        <a:cs typeface="UD Digi Kyokasho N-B"/>
                      </a:endParaRPr>
                    </a:p>
                  </a:txBody>
                  <a:tcPr marL="0" marR="0" marT="34290" marB="0">
                    <a:lnL w="76200">
                      <a:solidFill>
                        <a:srgbClr val="FF0000"/>
                      </a:solidFill>
                      <a:prstDash val="sysDot"/>
                    </a:lnL>
                    <a:lnR w="76200">
                      <a:solidFill>
                        <a:srgbClr val="FF0000"/>
                      </a:solidFill>
                      <a:prstDash val="sysDot"/>
                    </a:lnR>
                    <a:lnT w="28575">
                      <a:solidFill>
                        <a:srgbClr val="FF0000"/>
                      </a:solidFill>
                      <a:prstDash val="sysDot"/>
                    </a:lnT>
                    <a:lnB w="12700">
                      <a:solidFill>
                        <a:srgbClr val="000000"/>
                      </a:solidFill>
                      <a:prstDash val="solid"/>
                    </a:lnB>
                    <a:solidFill>
                      <a:srgbClr val="F1F1F1"/>
                    </a:solidFill>
                  </a:tcPr>
                </a:tc>
                <a:extLst>
                  <a:ext uri="{0D108BD9-81ED-4DB2-BD59-A6C34878D82A}">
                    <a16:rowId xmlns:a16="http://schemas.microsoft.com/office/drawing/2014/main" val="10000"/>
                  </a:ext>
                </a:extLst>
              </a:tr>
              <a:tr h="250825">
                <a:tc>
                  <a:txBody>
                    <a:bodyPr/>
                    <a:lstStyle/>
                    <a:p>
                      <a:pPr marL="1270" algn="ctr">
                        <a:lnSpc>
                          <a:spcPct val="100000"/>
                        </a:lnSpc>
                        <a:spcBef>
                          <a:spcPts val="275"/>
                        </a:spcBef>
                      </a:pPr>
                      <a:r>
                        <a:rPr sz="1050" b="1" dirty="0">
                          <a:latin typeface="UD Digi Kyokasho N-B"/>
                          <a:cs typeface="UD Digi Kyokasho N-B"/>
                        </a:rPr>
                        <a:t>1</a:t>
                      </a:r>
                      <a:r>
                        <a:rPr sz="1050" b="1" spc="-25" dirty="0">
                          <a:latin typeface="UD Digi Kyokasho N-B"/>
                          <a:cs typeface="UD Digi Kyokasho N-B"/>
                        </a:rPr>
                        <a:t>号認定</a:t>
                      </a:r>
                      <a:endParaRPr sz="1050">
                        <a:latin typeface="UD Digi Kyokasho N-B"/>
                        <a:cs typeface="UD Digi Kyokasho N-B"/>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80"/>
                        </a:spcBef>
                      </a:pPr>
                      <a:r>
                        <a:rPr sz="1000" spc="-10" dirty="0">
                          <a:latin typeface="UD Digi Kyokasho NK-R"/>
                          <a:cs typeface="UD Digi Kyokasho NK-R"/>
                        </a:rPr>
                        <a:t>子どもの年齢が満3</a:t>
                      </a:r>
                      <a:r>
                        <a:rPr sz="1000" spc="-20" dirty="0">
                          <a:latin typeface="UD Digi Kyokasho NK-R"/>
                          <a:cs typeface="UD Digi Kyokasho NK-R"/>
                        </a:rPr>
                        <a:t>歳以上で、教育を希望する場合</a:t>
                      </a:r>
                      <a:endParaRPr sz="1000">
                        <a:latin typeface="UD Digi Kyokasho NK-R"/>
                        <a:cs typeface="UD Digi Kyokasho NK-R"/>
                      </a:endParaRPr>
                    </a:p>
                  </a:txBody>
                  <a:tcPr marL="0" marR="0" marT="35560" marB="0">
                    <a:lnL w="12700">
                      <a:solidFill>
                        <a:srgbClr val="000000"/>
                      </a:solidFill>
                      <a:prstDash val="solid"/>
                    </a:lnL>
                    <a:lnR w="76200">
                      <a:solidFill>
                        <a:srgbClr val="FF0000"/>
                      </a:solidFill>
                      <a:prstDash val="sysDot"/>
                    </a:lnR>
                    <a:lnT w="12700">
                      <a:solidFill>
                        <a:srgbClr val="000000"/>
                      </a:solidFill>
                      <a:prstDash val="solid"/>
                    </a:lnT>
                    <a:lnB w="12700">
                      <a:solidFill>
                        <a:srgbClr val="000000"/>
                      </a:solidFill>
                      <a:prstDash val="solid"/>
                    </a:lnB>
                  </a:tcPr>
                </a:tc>
                <a:tc>
                  <a:txBody>
                    <a:bodyPr/>
                    <a:lstStyle/>
                    <a:p>
                      <a:pPr marL="100965">
                        <a:lnSpc>
                          <a:spcPct val="100000"/>
                        </a:lnSpc>
                        <a:spcBef>
                          <a:spcPts val="280"/>
                        </a:spcBef>
                      </a:pPr>
                      <a:r>
                        <a:rPr sz="1000" spc="-15" dirty="0">
                          <a:latin typeface="UD Digi Kyokasho NK-R"/>
                          <a:cs typeface="UD Digi Kyokasho NK-R"/>
                        </a:rPr>
                        <a:t>認定こども園(幼稚園機能</a:t>
                      </a:r>
                      <a:r>
                        <a:rPr sz="1000" spc="-25" dirty="0">
                          <a:latin typeface="UD Digi Kyokasho NK-R"/>
                          <a:cs typeface="UD Digi Kyokasho NK-R"/>
                        </a:rPr>
                        <a:t>）</a:t>
                      </a:r>
                      <a:r>
                        <a:rPr sz="1000" spc="-20" dirty="0">
                          <a:latin typeface="UD Digi Kyokasho NK-R"/>
                          <a:cs typeface="UD Digi Kyokasho NK-R"/>
                        </a:rPr>
                        <a:t>、幼稚園</a:t>
                      </a:r>
                      <a:endParaRPr sz="1000">
                        <a:latin typeface="UD Digi Kyokasho NK-R"/>
                        <a:cs typeface="UD Digi Kyokasho NK-R"/>
                      </a:endParaRPr>
                    </a:p>
                  </a:txBody>
                  <a:tcPr marL="0" marR="0" marT="35560" marB="0">
                    <a:lnL w="76200">
                      <a:solidFill>
                        <a:srgbClr val="FF0000"/>
                      </a:solidFill>
                      <a:prstDash val="sysDot"/>
                    </a:lnL>
                    <a:lnR w="76200">
                      <a:solidFill>
                        <a:srgbClr val="FF0000"/>
                      </a:solidFill>
                      <a:prstDash val="sysDot"/>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251460">
                <a:tc>
                  <a:txBody>
                    <a:bodyPr/>
                    <a:lstStyle/>
                    <a:p>
                      <a:pPr marL="1270" algn="ctr">
                        <a:lnSpc>
                          <a:spcPct val="100000"/>
                        </a:lnSpc>
                        <a:spcBef>
                          <a:spcPts val="275"/>
                        </a:spcBef>
                      </a:pPr>
                      <a:r>
                        <a:rPr sz="1050" b="1" dirty="0">
                          <a:latin typeface="UD Digi Kyokasho N-B"/>
                          <a:cs typeface="UD Digi Kyokasho N-B"/>
                        </a:rPr>
                        <a:t>2</a:t>
                      </a:r>
                      <a:r>
                        <a:rPr sz="1050" b="1" spc="-25" dirty="0">
                          <a:latin typeface="UD Digi Kyokasho N-B"/>
                          <a:cs typeface="UD Digi Kyokasho N-B"/>
                        </a:rPr>
                        <a:t>号認定</a:t>
                      </a:r>
                      <a:endParaRPr sz="1050">
                        <a:latin typeface="UD Digi Kyokasho N-B"/>
                        <a:cs typeface="UD Digi Kyokasho N-B"/>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80"/>
                        </a:spcBef>
                      </a:pPr>
                      <a:r>
                        <a:rPr sz="1000" spc="-10" dirty="0">
                          <a:latin typeface="UD Digi Kyokasho NK-R"/>
                          <a:cs typeface="UD Digi Kyokasho NK-R"/>
                        </a:rPr>
                        <a:t>子どもの年齢が満3</a:t>
                      </a:r>
                      <a:r>
                        <a:rPr sz="1000" spc="-25" dirty="0">
                          <a:latin typeface="UD Digi Kyokasho NK-R"/>
                          <a:cs typeface="UD Digi Kyokasho NK-R"/>
                        </a:rPr>
                        <a:t>歳以上で、保育を必要とする事由に該当する場合</a:t>
                      </a:r>
                      <a:endParaRPr sz="1000">
                        <a:latin typeface="UD Digi Kyokasho NK-R"/>
                        <a:cs typeface="UD Digi Kyokasho NK-R"/>
                      </a:endParaRPr>
                    </a:p>
                  </a:txBody>
                  <a:tcPr marL="0" marR="0" marT="35560" marB="0">
                    <a:lnL w="12700">
                      <a:solidFill>
                        <a:srgbClr val="000000"/>
                      </a:solidFill>
                      <a:prstDash val="solid"/>
                    </a:lnL>
                    <a:lnR w="76200">
                      <a:solidFill>
                        <a:srgbClr val="FF0000"/>
                      </a:solidFill>
                      <a:prstDash val="sysDot"/>
                    </a:lnR>
                    <a:lnT w="12700">
                      <a:solidFill>
                        <a:srgbClr val="000000"/>
                      </a:solidFill>
                      <a:prstDash val="solid"/>
                    </a:lnT>
                    <a:lnB w="12700">
                      <a:solidFill>
                        <a:srgbClr val="000000"/>
                      </a:solidFill>
                      <a:prstDash val="solid"/>
                    </a:lnB>
                  </a:tcPr>
                </a:tc>
                <a:tc>
                  <a:txBody>
                    <a:bodyPr/>
                    <a:lstStyle/>
                    <a:p>
                      <a:pPr marL="100965">
                        <a:lnSpc>
                          <a:spcPct val="100000"/>
                        </a:lnSpc>
                        <a:spcBef>
                          <a:spcPts val="280"/>
                        </a:spcBef>
                      </a:pPr>
                      <a:r>
                        <a:rPr sz="1000" spc="-20" dirty="0">
                          <a:latin typeface="UD Digi Kyokasho NK-R"/>
                          <a:cs typeface="UD Digi Kyokasho NK-R"/>
                        </a:rPr>
                        <a:t>認定こども園</a:t>
                      </a:r>
                      <a:r>
                        <a:rPr sz="1000" spc="-25" dirty="0">
                          <a:latin typeface="UD Digi Kyokasho NK-R"/>
                          <a:cs typeface="UD Digi Kyokasho NK-R"/>
                        </a:rPr>
                        <a:t>（</a:t>
                      </a:r>
                      <a:r>
                        <a:rPr sz="1000" spc="-15" dirty="0">
                          <a:latin typeface="UD Digi Kyokasho NK-R"/>
                          <a:cs typeface="UD Digi Kyokasho NK-R"/>
                        </a:rPr>
                        <a:t>保育所機能</a:t>
                      </a:r>
                      <a:r>
                        <a:rPr sz="1000" spc="-25" dirty="0">
                          <a:latin typeface="UD Digi Kyokasho NK-R"/>
                          <a:cs typeface="UD Digi Kyokasho NK-R"/>
                        </a:rPr>
                        <a:t>）</a:t>
                      </a:r>
                      <a:r>
                        <a:rPr sz="1000" spc="-20" dirty="0">
                          <a:latin typeface="UD Digi Kyokasho NK-R"/>
                          <a:cs typeface="UD Digi Kyokasho NK-R"/>
                        </a:rPr>
                        <a:t>、保育所</a:t>
                      </a:r>
                      <a:endParaRPr sz="1000">
                        <a:latin typeface="UD Digi Kyokasho NK-R"/>
                        <a:cs typeface="UD Digi Kyokasho NK-R"/>
                      </a:endParaRPr>
                    </a:p>
                  </a:txBody>
                  <a:tcPr marL="0" marR="0" marT="35560" marB="0">
                    <a:lnL w="76200">
                      <a:solidFill>
                        <a:srgbClr val="FF0000"/>
                      </a:solidFill>
                      <a:prstDash val="sysDot"/>
                    </a:lnL>
                    <a:lnR w="76200">
                      <a:solidFill>
                        <a:srgbClr val="FF0000"/>
                      </a:solidFill>
                      <a:prstDash val="sysDot"/>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50825">
                <a:tc>
                  <a:txBody>
                    <a:bodyPr/>
                    <a:lstStyle/>
                    <a:p>
                      <a:pPr marL="1270" algn="ctr">
                        <a:lnSpc>
                          <a:spcPct val="100000"/>
                        </a:lnSpc>
                        <a:spcBef>
                          <a:spcPts val="275"/>
                        </a:spcBef>
                      </a:pPr>
                      <a:r>
                        <a:rPr sz="1050" b="1" dirty="0">
                          <a:latin typeface="UD Digi Kyokasho N-B"/>
                          <a:cs typeface="UD Digi Kyokasho N-B"/>
                        </a:rPr>
                        <a:t>3</a:t>
                      </a:r>
                      <a:r>
                        <a:rPr sz="1050" b="1" spc="-25" dirty="0">
                          <a:latin typeface="UD Digi Kyokasho N-B"/>
                          <a:cs typeface="UD Digi Kyokasho N-B"/>
                        </a:rPr>
                        <a:t>号認定</a:t>
                      </a:r>
                      <a:endParaRPr sz="1050">
                        <a:latin typeface="UD Digi Kyokasho N-B"/>
                        <a:cs typeface="UD Digi Kyokasho N-B"/>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80"/>
                        </a:spcBef>
                      </a:pPr>
                      <a:r>
                        <a:rPr sz="1000" spc="-10" dirty="0">
                          <a:latin typeface="UD Digi Kyokasho NK-R"/>
                          <a:cs typeface="UD Digi Kyokasho NK-R"/>
                        </a:rPr>
                        <a:t>子どもの年齢が満3</a:t>
                      </a:r>
                      <a:r>
                        <a:rPr sz="1000" spc="-25" dirty="0">
                          <a:latin typeface="UD Digi Kyokasho NK-R"/>
                          <a:cs typeface="UD Digi Kyokasho NK-R"/>
                        </a:rPr>
                        <a:t>歳未満で、保育を必要とする事由に該当する場合</a:t>
                      </a:r>
                      <a:endParaRPr sz="1000">
                        <a:latin typeface="UD Digi Kyokasho NK-R"/>
                        <a:cs typeface="UD Digi Kyokasho NK-R"/>
                      </a:endParaRPr>
                    </a:p>
                  </a:txBody>
                  <a:tcPr marL="0" marR="0" marT="35560" marB="0">
                    <a:lnL w="12700">
                      <a:solidFill>
                        <a:srgbClr val="000000"/>
                      </a:solidFill>
                      <a:prstDash val="solid"/>
                    </a:lnL>
                    <a:lnR w="76200">
                      <a:solidFill>
                        <a:srgbClr val="FF0000"/>
                      </a:solidFill>
                      <a:prstDash val="sysDot"/>
                    </a:lnR>
                    <a:lnT w="12700">
                      <a:solidFill>
                        <a:srgbClr val="000000"/>
                      </a:solidFill>
                      <a:prstDash val="solid"/>
                    </a:lnT>
                    <a:lnB w="12700">
                      <a:solidFill>
                        <a:srgbClr val="000000"/>
                      </a:solidFill>
                      <a:prstDash val="solid"/>
                    </a:lnB>
                  </a:tcPr>
                </a:tc>
                <a:tc>
                  <a:txBody>
                    <a:bodyPr/>
                    <a:lstStyle/>
                    <a:p>
                      <a:pPr marL="100965">
                        <a:lnSpc>
                          <a:spcPct val="100000"/>
                        </a:lnSpc>
                        <a:spcBef>
                          <a:spcPts val="280"/>
                        </a:spcBef>
                      </a:pPr>
                      <a:r>
                        <a:rPr sz="1000" spc="-20" dirty="0">
                          <a:latin typeface="UD Digi Kyokasho NK-R"/>
                          <a:cs typeface="UD Digi Kyokasho NK-R"/>
                        </a:rPr>
                        <a:t>認定こども園</a:t>
                      </a:r>
                      <a:r>
                        <a:rPr sz="1000" spc="-25" dirty="0">
                          <a:latin typeface="UD Digi Kyokasho NK-R"/>
                          <a:cs typeface="UD Digi Kyokasho NK-R"/>
                        </a:rPr>
                        <a:t>（</a:t>
                      </a:r>
                      <a:r>
                        <a:rPr sz="1000" spc="-15" dirty="0">
                          <a:latin typeface="UD Digi Kyokasho NK-R"/>
                          <a:cs typeface="UD Digi Kyokasho NK-R"/>
                        </a:rPr>
                        <a:t>保育所機能</a:t>
                      </a:r>
                      <a:r>
                        <a:rPr sz="1000" spc="-25" dirty="0">
                          <a:latin typeface="UD Digi Kyokasho NK-R"/>
                          <a:cs typeface="UD Digi Kyokasho NK-R"/>
                        </a:rPr>
                        <a:t>）</a:t>
                      </a:r>
                      <a:r>
                        <a:rPr sz="1000" spc="-15" dirty="0">
                          <a:latin typeface="UD Digi Kyokasho NK-R"/>
                          <a:cs typeface="UD Digi Kyokasho NK-R"/>
                        </a:rPr>
                        <a:t>、保育所、地域型保育事業</a:t>
                      </a:r>
                      <a:endParaRPr sz="1000">
                        <a:latin typeface="UD Digi Kyokasho NK-R"/>
                        <a:cs typeface="UD Digi Kyokasho NK-R"/>
                      </a:endParaRPr>
                    </a:p>
                  </a:txBody>
                  <a:tcPr marL="0" marR="0" marT="35560" marB="0">
                    <a:lnL w="76200">
                      <a:solidFill>
                        <a:srgbClr val="FF0000"/>
                      </a:solidFill>
                      <a:prstDash val="sysDot"/>
                    </a:lnL>
                    <a:lnR w="76200">
                      <a:solidFill>
                        <a:srgbClr val="FF0000"/>
                      </a:solidFill>
                      <a:prstDash val="sysDot"/>
                    </a:lnR>
                    <a:lnT w="12700">
                      <a:solidFill>
                        <a:srgbClr val="000000"/>
                      </a:solidFill>
                      <a:prstDash val="solid"/>
                    </a:lnT>
                    <a:lnB w="12700">
                      <a:solidFill>
                        <a:srgbClr val="FF0000"/>
                      </a:solidFill>
                      <a:prstDash val="sysDot"/>
                    </a:lnB>
                  </a:tcPr>
                </a:tc>
                <a:extLst>
                  <a:ext uri="{0D108BD9-81ED-4DB2-BD59-A6C34878D82A}">
                    <a16:rowId xmlns:a16="http://schemas.microsoft.com/office/drawing/2014/main" val="10003"/>
                  </a:ext>
                </a:extLst>
              </a:tr>
            </a:tbl>
          </a:graphicData>
        </a:graphic>
      </p:graphicFrame>
      <p:sp>
        <p:nvSpPr>
          <p:cNvPr id="5" name="object 5"/>
          <p:cNvSpPr/>
          <p:nvPr/>
        </p:nvSpPr>
        <p:spPr>
          <a:xfrm>
            <a:off x="7850123" y="1946148"/>
            <a:ext cx="3724910" cy="1080135"/>
          </a:xfrm>
          <a:custGeom>
            <a:avLst/>
            <a:gdLst/>
            <a:ahLst/>
            <a:cxnLst/>
            <a:rect l="l" t="t" r="r" b="b"/>
            <a:pathLst>
              <a:path w="3724909" h="1080135">
                <a:moveTo>
                  <a:pt x="1551940" y="873251"/>
                </a:moveTo>
                <a:lnTo>
                  <a:pt x="620776" y="873251"/>
                </a:lnTo>
                <a:lnTo>
                  <a:pt x="529081" y="1079627"/>
                </a:lnTo>
                <a:lnTo>
                  <a:pt x="1551940" y="873251"/>
                </a:lnTo>
                <a:close/>
              </a:path>
              <a:path w="3724909" h="1080135">
                <a:moveTo>
                  <a:pt x="3579114" y="0"/>
                </a:moveTo>
                <a:lnTo>
                  <a:pt x="145542" y="0"/>
                </a:lnTo>
                <a:lnTo>
                  <a:pt x="99535" y="7418"/>
                </a:lnTo>
                <a:lnTo>
                  <a:pt x="59582" y="28078"/>
                </a:lnTo>
                <a:lnTo>
                  <a:pt x="28078" y="59582"/>
                </a:lnTo>
                <a:lnTo>
                  <a:pt x="7418" y="99535"/>
                </a:lnTo>
                <a:lnTo>
                  <a:pt x="0" y="145541"/>
                </a:lnTo>
                <a:lnTo>
                  <a:pt x="0" y="727710"/>
                </a:lnTo>
                <a:lnTo>
                  <a:pt x="7418" y="773716"/>
                </a:lnTo>
                <a:lnTo>
                  <a:pt x="28078" y="813669"/>
                </a:lnTo>
                <a:lnTo>
                  <a:pt x="59582" y="845173"/>
                </a:lnTo>
                <a:lnTo>
                  <a:pt x="99535" y="865833"/>
                </a:lnTo>
                <a:lnTo>
                  <a:pt x="145542" y="873251"/>
                </a:lnTo>
                <a:lnTo>
                  <a:pt x="3579114" y="873251"/>
                </a:lnTo>
                <a:lnTo>
                  <a:pt x="3625120" y="865833"/>
                </a:lnTo>
                <a:lnTo>
                  <a:pt x="3665073" y="845173"/>
                </a:lnTo>
                <a:lnTo>
                  <a:pt x="3696577" y="813669"/>
                </a:lnTo>
                <a:lnTo>
                  <a:pt x="3717237" y="773716"/>
                </a:lnTo>
                <a:lnTo>
                  <a:pt x="3724655" y="727710"/>
                </a:lnTo>
                <a:lnTo>
                  <a:pt x="3724655" y="145541"/>
                </a:lnTo>
                <a:lnTo>
                  <a:pt x="3717237" y="99535"/>
                </a:lnTo>
                <a:lnTo>
                  <a:pt x="3696577" y="59582"/>
                </a:lnTo>
                <a:lnTo>
                  <a:pt x="3665073" y="28078"/>
                </a:lnTo>
                <a:lnTo>
                  <a:pt x="3625120" y="7418"/>
                </a:lnTo>
                <a:lnTo>
                  <a:pt x="3579114" y="0"/>
                </a:lnTo>
                <a:close/>
              </a:path>
            </a:pathLst>
          </a:custGeom>
          <a:solidFill>
            <a:srgbClr val="FFD9D9"/>
          </a:solidFill>
        </p:spPr>
        <p:txBody>
          <a:bodyPr wrap="square" lIns="0" tIns="0" rIns="0" bIns="0" rtlCol="0"/>
          <a:lstStyle/>
          <a:p>
            <a:endParaRPr/>
          </a:p>
        </p:txBody>
      </p:sp>
      <p:sp>
        <p:nvSpPr>
          <p:cNvPr id="6" name="object 6"/>
          <p:cNvSpPr txBox="1"/>
          <p:nvPr/>
        </p:nvSpPr>
        <p:spPr>
          <a:xfrm>
            <a:off x="346963" y="1121740"/>
            <a:ext cx="9879965" cy="1134745"/>
          </a:xfrm>
          <a:prstGeom prst="rect">
            <a:avLst/>
          </a:prstGeom>
        </p:spPr>
        <p:txBody>
          <a:bodyPr vert="horz" wrap="square" lIns="0" tIns="12700" rIns="0" bIns="0" rtlCol="0">
            <a:spAutoFit/>
          </a:bodyPr>
          <a:lstStyle/>
          <a:p>
            <a:pPr marL="12700">
              <a:lnSpc>
                <a:spcPct val="100000"/>
              </a:lnSpc>
              <a:spcBef>
                <a:spcPts val="100"/>
              </a:spcBef>
            </a:pPr>
            <a:r>
              <a:rPr sz="1800" b="1" spc="-20" dirty="0">
                <a:latin typeface="UD Digi Kyokasho NK-B"/>
                <a:cs typeface="UD Digi Kyokasho NK-B"/>
              </a:rPr>
              <a:t>●認定区分とは</a:t>
            </a:r>
            <a:endParaRPr sz="1800">
              <a:latin typeface="UD Digi Kyokasho NK-B"/>
              <a:cs typeface="UD Digi Kyokasho NK-B"/>
            </a:endParaRPr>
          </a:p>
          <a:p>
            <a:pPr marL="127000" marR="76835">
              <a:lnSpc>
                <a:spcPct val="100000"/>
              </a:lnSpc>
              <a:spcBef>
                <a:spcPts val="5"/>
              </a:spcBef>
            </a:pPr>
            <a:r>
              <a:rPr sz="1800" spc="-30" dirty="0">
                <a:latin typeface="UD Digi Kyokasho NK-R"/>
                <a:cs typeface="UD Digi Kyokasho NK-R"/>
              </a:rPr>
              <a:t>子どもの年齢と保育の家庭類型等に基づく</a:t>
            </a:r>
            <a:r>
              <a:rPr sz="1800" u="sng" spc="-30" dirty="0">
                <a:uFill>
                  <a:solidFill>
                    <a:srgbClr val="000000"/>
                  </a:solidFill>
                </a:uFill>
                <a:latin typeface="UD Digi Kyokasho NK-R"/>
                <a:cs typeface="UD Digi Kyokasho NK-R"/>
              </a:rPr>
              <a:t>必要性の有無によって</a:t>
            </a:r>
            <a:r>
              <a:rPr sz="1800" u="sng" spc="-10" dirty="0">
                <a:uFill>
                  <a:solidFill>
                    <a:srgbClr val="000000"/>
                  </a:solidFill>
                </a:uFill>
                <a:latin typeface="UD Digi Kyokasho NK-R"/>
                <a:cs typeface="UD Digi Kyokasho NK-R"/>
              </a:rPr>
              <a:t>1～3</a:t>
            </a:r>
            <a:r>
              <a:rPr sz="1800" u="sng" spc="-25" dirty="0">
                <a:uFill>
                  <a:solidFill>
                    <a:srgbClr val="000000"/>
                  </a:solidFill>
                </a:uFill>
                <a:latin typeface="UD Digi Kyokasho NK-R"/>
                <a:cs typeface="UD Digi Kyokasho NK-R"/>
              </a:rPr>
              <a:t>号のいずれの区分</a:t>
            </a:r>
            <a:r>
              <a:rPr sz="1800" spc="-25" dirty="0">
                <a:latin typeface="UD Digi Kyokasho NK-R"/>
                <a:cs typeface="UD Digi Kyokasho NK-R"/>
              </a:rPr>
              <a:t>に認定され、</a:t>
            </a:r>
            <a:r>
              <a:rPr sz="1800" spc="-30" dirty="0">
                <a:latin typeface="UD Digi Kyokasho NK-R"/>
                <a:cs typeface="UD Digi Kyokasho NK-R"/>
              </a:rPr>
              <a:t>認定された区分により利用できる施設</a:t>
            </a:r>
            <a:r>
              <a:rPr sz="1800" dirty="0">
                <a:latin typeface="UD Digi Kyokasho NK-R"/>
                <a:cs typeface="UD Digi Kyokasho NK-R"/>
              </a:rPr>
              <a:t>（</a:t>
            </a:r>
            <a:r>
              <a:rPr sz="1800" spc="-10" dirty="0">
                <a:latin typeface="UD Digi Kyokasho NK-R"/>
                <a:cs typeface="UD Digi Kyokasho NK-R"/>
              </a:rPr>
              <a:t>幼稚園、保育所など</a:t>
            </a:r>
            <a:r>
              <a:rPr sz="1800" spc="-25" dirty="0">
                <a:latin typeface="UD Digi Kyokasho NK-R"/>
                <a:cs typeface="UD Digi Kyokasho NK-R"/>
              </a:rPr>
              <a:t>）</a:t>
            </a:r>
            <a:r>
              <a:rPr sz="1800" spc="-30" dirty="0">
                <a:latin typeface="UD Digi Kyokasho NK-R"/>
                <a:cs typeface="UD Digi Kyokasho NK-R"/>
              </a:rPr>
              <a:t>が異なる。</a:t>
            </a:r>
            <a:endParaRPr sz="1800">
              <a:latin typeface="UD Digi Kyokasho NK-R"/>
              <a:cs typeface="UD Digi Kyokasho NK-R"/>
            </a:endParaRPr>
          </a:p>
          <a:p>
            <a:pPr marR="5080" algn="r">
              <a:lnSpc>
                <a:spcPct val="100000"/>
              </a:lnSpc>
              <a:spcBef>
                <a:spcPts val="330"/>
              </a:spcBef>
            </a:pPr>
            <a:r>
              <a:rPr sz="1600" b="1" spc="-35" dirty="0">
                <a:latin typeface="UD Digi Kyokasho NK-B"/>
                <a:cs typeface="UD Digi Kyokasho NK-B"/>
              </a:rPr>
              <a:t>量の見込み</a:t>
            </a:r>
            <a:endParaRPr sz="1600">
              <a:latin typeface="UD Digi Kyokasho NK-B"/>
              <a:cs typeface="UD Digi Kyokasho NK-B"/>
            </a:endParaRPr>
          </a:p>
        </p:txBody>
      </p:sp>
      <p:sp>
        <p:nvSpPr>
          <p:cNvPr id="7" name="object 7"/>
          <p:cNvSpPr txBox="1"/>
          <p:nvPr/>
        </p:nvSpPr>
        <p:spPr>
          <a:xfrm>
            <a:off x="8031226" y="2231517"/>
            <a:ext cx="3364229" cy="513080"/>
          </a:xfrm>
          <a:prstGeom prst="rect">
            <a:avLst/>
          </a:prstGeom>
        </p:spPr>
        <p:txBody>
          <a:bodyPr vert="horz" wrap="square" lIns="0" tIns="12065" rIns="0" bIns="0" rtlCol="0">
            <a:spAutoFit/>
          </a:bodyPr>
          <a:lstStyle/>
          <a:p>
            <a:pPr marL="147955" marR="5080" indent="-135890">
              <a:lnSpc>
                <a:spcPct val="100000"/>
              </a:lnSpc>
              <a:spcBef>
                <a:spcPts val="95"/>
              </a:spcBef>
            </a:pPr>
            <a:r>
              <a:rPr sz="1600" b="1" spc="-20" dirty="0">
                <a:latin typeface="UD Digi Kyokasho NK-B"/>
                <a:cs typeface="UD Digi Kyokasho NK-B"/>
              </a:rPr>
              <a:t>（＝</a:t>
            </a:r>
            <a:r>
              <a:rPr sz="1600" b="1" spc="-30" dirty="0">
                <a:latin typeface="UD Digi Kyokasho NK-B"/>
                <a:cs typeface="UD Digi Kyokasho NK-B"/>
              </a:rPr>
              <a:t>どの程度のニーズが見込まれるか</a:t>
            </a:r>
            <a:r>
              <a:rPr sz="1600" b="1" spc="-50" dirty="0">
                <a:latin typeface="UD Digi Kyokasho NK-B"/>
                <a:cs typeface="UD Digi Kyokasho NK-B"/>
              </a:rPr>
              <a:t>）</a:t>
            </a:r>
            <a:r>
              <a:rPr sz="1600" b="1" spc="-35" dirty="0">
                <a:latin typeface="UD Digi Kyokasho NK-B"/>
                <a:cs typeface="UD Digi Kyokasho NK-B"/>
              </a:rPr>
              <a:t>は、利用できる施設ごとに算出する。</a:t>
            </a:r>
            <a:endParaRPr sz="1600">
              <a:latin typeface="UD Digi Kyokasho NK-B"/>
              <a:cs typeface="UD Digi Kyokasho NK-B"/>
            </a:endParaRPr>
          </a:p>
        </p:txBody>
      </p:sp>
      <p:sp>
        <p:nvSpPr>
          <p:cNvPr id="8" name="object 8"/>
          <p:cNvSpPr txBox="1"/>
          <p:nvPr/>
        </p:nvSpPr>
        <p:spPr>
          <a:xfrm>
            <a:off x="2377567" y="656589"/>
            <a:ext cx="3281045" cy="330835"/>
          </a:xfrm>
          <a:prstGeom prst="rect">
            <a:avLst/>
          </a:prstGeom>
        </p:spPr>
        <p:txBody>
          <a:bodyPr vert="horz" wrap="square" lIns="0" tIns="13335" rIns="0" bIns="0" rtlCol="0">
            <a:spAutoFit/>
          </a:bodyPr>
          <a:lstStyle/>
          <a:p>
            <a:pPr marL="266700" indent="-254000">
              <a:lnSpc>
                <a:spcPct val="100000"/>
              </a:lnSpc>
              <a:spcBef>
                <a:spcPts val="105"/>
              </a:spcBef>
              <a:buSzPct val="95000"/>
              <a:buChar char="◇"/>
              <a:tabLst>
                <a:tab pos="266700" algn="l"/>
              </a:tabLst>
            </a:pPr>
            <a:r>
              <a:rPr sz="2000" b="1" u="heavy" spc="-15" dirty="0">
                <a:uFill>
                  <a:solidFill>
                    <a:srgbClr val="000000"/>
                  </a:solidFill>
                </a:uFill>
                <a:latin typeface="UD Digi Kyokasho NK-B"/>
                <a:cs typeface="UD Digi Kyokasho NK-B"/>
              </a:rPr>
              <a:t>潜在的家庭類型と認定区分</a:t>
            </a:r>
            <a:endParaRPr sz="2000">
              <a:latin typeface="UD Digi Kyokasho NK-B"/>
              <a:cs typeface="UD Digi Kyokasho NK-B"/>
            </a:endParaRPr>
          </a:p>
        </p:txBody>
      </p:sp>
      <p:sp>
        <p:nvSpPr>
          <p:cNvPr id="9" name="object 9"/>
          <p:cNvSpPr/>
          <p:nvPr/>
        </p:nvSpPr>
        <p:spPr>
          <a:xfrm>
            <a:off x="0" y="129539"/>
            <a:ext cx="12192000" cy="368935"/>
          </a:xfrm>
          <a:custGeom>
            <a:avLst/>
            <a:gdLst/>
            <a:ahLst/>
            <a:cxnLst/>
            <a:rect l="l" t="t" r="r" b="b"/>
            <a:pathLst>
              <a:path w="12192000" h="368934">
                <a:moveTo>
                  <a:pt x="12192000" y="0"/>
                </a:moveTo>
                <a:lnTo>
                  <a:pt x="0" y="0"/>
                </a:lnTo>
                <a:lnTo>
                  <a:pt x="0" y="368807"/>
                </a:lnTo>
                <a:lnTo>
                  <a:pt x="12192000" y="368807"/>
                </a:lnTo>
                <a:lnTo>
                  <a:pt x="12192000" y="0"/>
                </a:lnTo>
                <a:close/>
              </a:path>
            </a:pathLst>
          </a:custGeom>
          <a:solidFill>
            <a:srgbClr val="D2EEF9"/>
          </a:solidFill>
        </p:spPr>
        <p:txBody>
          <a:bodyPr wrap="square" lIns="0" tIns="0" rIns="0" bIns="0" rtlCol="0"/>
          <a:lstStyle/>
          <a:p>
            <a:endParaRPr/>
          </a:p>
        </p:txBody>
      </p:sp>
      <p:sp>
        <p:nvSpPr>
          <p:cNvPr id="10" name="object 10"/>
          <p:cNvSpPr txBox="1"/>
          <p:nvPr/>
        </p:nvSpPr>
        <p:spPr>
          <a:xfrm>
            <a:off x="206756" y="172338"/>
            <a:ext cx="3270250" cy="269240"/>
          </a:xfrm>
          <a:prstGeom prst="rect">
            <a:avLst/>
          </a:prstGeom>
        </p:spPr>
        <p:txBody>
          <a:bodyPr vert="horz" wrap="square" lIns="0" tIns="12065" rIns="0" bIns="0" rtlCol="0">
            <a:spAutoFit/>
          </a:bodyPr>
          <a:lstStyle/>
          <a:p>
            <a:pPr marL="12700">
              <a:lnSpc>
                <a:spcPct val="100000"/>
              </a:lnSpc>
              <a:spcBef>
                <a:spcPts val="95"/>
              </a:spcBef>
            </a:pPr>
            <a:r>
              <a:rPr sz="1600" spc="-30" dirty="0">
                <a:solidFill>
                  <a:srgbClr val="7E7E7E"/>
                </a:solidFill>
                <a:latin typeface="BIZ UDGothic"/>
                <a:cs typeface="BIZ UDGothic"/>
              </a:rPr>
              <a:t>子ども・子育て支援事業計画の概要</a:t>
            </a:r>
            <a:endParaRPr sz="1600">
              <a:latin typeface="BIZ UDGothic"/>
              <a:cs typeface="BIZ UDGothic"/>
            </a:endParaRPr>
          </a:p>
        </p:txBody>
      </p:sp>
      <p:grpSp>
        <p:nvGrpSpPr>
          <p:cNvPr id="11" name="object 11"/>
          <p:cNvGrpSpPr/>
          <p:nvPr/>
        </p:nvGrpSpPr>
        <p:grpSpPr>
          <a:xfrm>
            <a:off x="353568" y="574548"/>
            <a:ext cx="1983105" cy="396240"/>
            <a:chOff x="353568" y="574548"/>
            <a:chExt cx="1983105" cy="396240"/>
          </a:xfrm>
        </p:grpSpPr>
        <p:sp>
          <p:nvSpPr>
            <p:cNvPr id="12" name="object 12"/>
            <p:cNvSpPr/>
            <p:nvPr/>
          </p:nvSpPr>
          <p:spPr>
            <a:xfrm>
              <a:off x="372618" y="593598"/>
              <a:ext cx="1945005" cy="358140"/>
            </a:xfrm>
            <a:custGeom>
              <a:avLst/>
              <a:gdLst/>
              <a:ahLst/>
              <a:cxnLst/>
              <a:rect l="l" t="t" r="r" b="b"/>
              <a:pathLst>
                <a:path w="1945005" h="358140">
                  <a:moveTo>
                    <a:pt x="1944624" y="0"/>
                  </a:moveTo>
                  <a:lnTo>
                    <a:pt x="0" y="0"/>
                  </a:lnTo>
                  <a:lnTo>
                    <a:pt x="0" y="358139"/>
                  </a:lnTo>
                  <a:lnTo>
                    <a:pt x="1944624" y="358139"/>
                  </a:lnTo>
                  <a:lnTo>
                    <a:pt x="1944624" y="0"/>
                  </a:lnTo>
                  <a:close/>
                </a:path>
              </a:pathLst>
            </a:custGeom>
            <a:solidFill>
              <a:srgbClr val="7E7E7E"/>
            </a:solidFill>
          </p:spPr>
          <p:txBody>
            <a:bodyPr wrap="square" lIns="0" tIns="0" rIns="0" bIns="0" rtlCol="0"/>
            <a:lstStyle/>
            <a:p>
              <a:endParaRPr/>
            </a:p>
          </p:txBody>
        </p:sp>
        <p:sp>
          <p:nvSpPr>
            <p:cNvPr id="13" name="object 13"/>
            <p:cNvSpPr/>
            <p:nvPr/>
          </p:nvSpPr>
          <p:spPr>
            <a:xfrm>
              <a:off x="372618" y="593598"/>
              <a:ext cx="1945005" cy="358140"/>
            </a:xfrm>
            <a:custGeom>
              <a:avLst/>
              <a:gdLst/>
              <a:ahLst/>
              <a:cxnLst/>
              <a:rect l="l" t="t" r="r" b="b"/>
              <a:pathLst>
                <a:path w="1945005" h="358140">
                  <a:moveTo>
                    <a:pt x="0" y="358139"/>
                  </a:moveTo>
                  <a:lnTo>
                    <a:pt x="1944624" y="358139"/>
                  </a:lnTo>
                  <a:lnTo>
                    <a:pt x="1944624" y="0"/>
                  </a:lnTo>
                  <a:lnTo>
                    <a:pt x="0" y="0"/>
                  </a:lnTo>
                  <a:lnTo>
                    <a:pt x="0" y="358139"/>
                  </a:lnTo>
                  <a:close/>
                </a:path>
              </a:pathLst>
            </a:custGeom>
            <a:ln w="38100">
              <a:solidFill>
                <a:srgbClr val="7E7E7E"/>
              </a:solidFill>
            </a:ln>
          </p:spPr>
          <p:txBody>
            <a:bodyPr wrap="square" lIns="0" tIns="0" rIns="0" bIns="0" rtlCol="0"/>
            <a:lstStyle/>
            <a:p>
              <a:endParaRPr/>
            </a:p>
          </p:txBody>
        </p:sp>
      </p:grpSp>
      <p:sp>
        <p:nvSpPr>
          <p:cNvPr id="14" name="object 14"/>
          <p:cNvSpPr txBox="1"/>
          <p:nvPr/>
        </p:nvSpPr>
        <p:spPr>
          <a:xfrm>
            <a:off x="391668" y="653541"/>
            <a:ext cx="1906905" cy="208279"/>
          </a:xfrm>
          <a:prstGeom prst="rect">
            <a:avLst/>
          </a:prstGeom>
        </p:spPr>
        <p:txBody>
          <a:bodyPr vert="horz" wrap="square" lIns="0" tIns="12700" rIns="0" bIns="0" rtlCol="0">
            <a:spAutoFit/>
          </a:bodyPr>
          <a:lstStyle/>
          <a:p>
            <a:pPr marL="284480">
              <a:lnSpc>
                <a:spcPct val="100000"/>
              </a:lnSpc>
              <a:spcBef>
                <a:spcPts val="100"/>
              </a:spcBef>
            </a:pPr>
            <a:r>
              <a:rPr sz="1200" b="1" spc="-15" dirty="0">
                <a:solidFill>
                  <a:srgbClr val="FFFFFF"/>
                </a:solidFill>
                <a:latin typeface="UD Digi Kyokasho NK-B"/>
                <a:cs typeface="UD Digi Kyokasho NK-B"/>
              </a:rPr>
              <a:t>国の手引きでの方法</a:t>
            </a:r>
            <a:endParaRPr sz="1200">
              <a:latin typeface="UD Digi Kyokasho NK-B"/>
              <a:cs typeface="UD Digi Kyokasho NK-B"/>
            </a:endParaRPr>
          </a:p>
        </p:txBody>
      </p:sp>
      <p:sp>
        <p:nvSpPr>
          <p:cNvPr id="15" name="object 15"/>
          <p:cNvSpPr txBox="1">
            <a:spLocks noGrp="1"/>
          </p:cNvSpPr>
          <p:nvPr>
            <p:ph type="sldNum" sz="quarter" idx="7"/>
          </p:nvPr>
        </p:nvSpPr>
        <p:spPr>
          <a:prstGeom prst="rect">
            <a:avLst/>
          </a:prstGeom>
        </p:spPr>
        <p:txBody>
          <a:bodyPr vert="horz" wrap="square" lIns="0" tIns="0" rIns="0" bIns="0" rtlCol="0">
            <a:spAutoFit/>
          </a:bodyPr>
          <a:lstStyle/>
          <a:p>
            <a:pPr marL="38100">
              <a:lnSpc>
                <a:spcPts val="1395"/>
              </a:lnSpc>
            </a:pPr>
            <a:r>
              <a:rPr spc="-50" dirty="0"/>
              <a:t>8</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1113</Words>
  <Application>Microsoft Office PowerPoint</Application>
  <PresentationFormat>ワイド画面</PresentationFormat>
  <Paragraphs>235</Paragraphs>
  <Slides>10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BIZ UDGothic</vt:lpstr>
      <vt:lpstr>UD Digi Kyokasho N-B</vt:lpstr>
      <vt:lpstr>UD Digi Kyokasho NK-B</vt:lpstr>
      <vt:lpstr>UD Digi Kyokasho NK-R</vt:lpstr>
      <vt:lpstr>UD Digi Kyokasho NP-B</vt:lpstr>
      <vt:lpstr>Yu Gothic</vt:lpstr>
      <vt:lpstr>Calibri</vt:lpstr>
      <vt:lpstr>Times New Roman</vt:lpstr>
      <vt:lpstr>Office Theme</vt:lpstr>
      <vt:lpstr>PowerPoint プレゼンテーション</vt:lpstr>
      <vt:lpstr>子ども・子育て支援事業計画の概要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DAS13068</cp:lastModifiedBy>
  <cp:revision>1</cp:revision>
  <dcterms:modified xsi:type="dcterms:W3CDTF">2024-03-14T03:59:43Z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2024-02-01T00:00:00Z</vt:filetime>
  </property>
  <property fmtid="{D5CDD505-2E9C-101B-9397-08002B2CF9AE}" pid="3" name="Creator">
    <vt:lpwstr>Microsoft® PowerPoint® 2016</vt:lpwstr>
  </property>
  <property fmtid="{D5CDD505-2E9C-101B-9397-08002B2CF9AE}" pid="4" name="LastSaved">
    <vt:filetime>2024-03-03T00:00:00Z</vt:filetime>
  </property>
  <property fmtid="{D5CDD505-2E9C-101B-9397-08002B2CF9AE}" pid="5" name="Producer">
    <vt:lpwstr>Microsoft® PowerPoint® 2016</vt:lpwstr>
  </property>
</Properties>
</file>