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810" r:id="rId2"/>
    <p:sldId id="830" r:id="rId3"/>
    <p:sldId id="890" r:id="rId4"/>
    <p:sldId id="831" r:id="rId5"/>
    <p:sldId id="892" r:id="rId6"/>
    <p:sldId id="888" r:id="rId7"/>
    <p:sldId id="893" r:id="rId8"/>
    <p:sldId id="887" r:id="rId9"/>
    <p:sldId id="898" r:id="rId10"/>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9900"/>
    <a:srgbClr val="339933"/>
    <a:srgbClr val="FFFFCC"/>
    <a:srgbClr val="CC99FF"/>
    <a:srgbClr val="FFFF00"/>
    <a:srgbClr val="FF9999"/>
    <a:srgbClr val="FFCC99"/>
    <a:srgbClr val="0099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7" autoAdjust="0"/>
    <p:restoredTop sz="94660"/>
  </p:normalViewPr>
  <p:slideViewPr>
    <p:cSldViewPr>
      <p:cViewPr varScale="1">
        <p:scale>
          <a:sx n="114" d="100"/>
          <a:sy n="114" d="100"/>
        </p:scale>
        <p:origin x="15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AFFB753-6382-B7B0-35C0-13AE156C51EF}"/>
              </a:ext>
            </a:extLst>
          </p:cNvPr>
          <p:cNvSpPr>
            <a:spLocks noGrp="1"/>
          </p:cNvSpPr>
          <p:nvPr>
            <p:ph type="hdr" sz="quarter"/>
          </p:nvPr>
        </p:nvSpPr>
        <p:spPr>
          <a:xfrm>
            <a:off x="5" y="0"/>
            <a:ext cx="2945861" cy="497334"/>
          </a:xfrm>
          <a:prstGeom prst="rect">
            <a:avLst/>
          </a:prstGeom>
        </p:spPr>
        <p:txBody>
          <a:bodyPr vert="horz" lIns="90964" tIns="45481" rIns="90964" bIns="45481"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94E2F56D-4603-9731-A215-17804CE3D448}"/>
              </a:ext>
            </a:extLst>
          </p:cNvPr>
          <p:cNvSpPr>
            <a:spLocks noGrp="1"/>
          </p:cNvSpPr>
          <p:nvPr>
            <p:ph type="dt" idx="1"/>
          </p:nvPr>
        </p:nvSpPr>
        <p:spPr>
          <a:xfrm>
            <a:off x="3850294" y="0"/>
            <a:ext cx="2945861" cy="497334"/>
          </a:xfrm>
          <a:prstGeom prst="rect">
            <a:avLst/>
          </a:prstGeom>
        </p:spPr>
        <p:txBody>
          <a:bodyPr vert="horz" lIns="90964" tIns="45481" rIns="90964" bIns="45481" rtlCol="0"/>
          <a:lstStyle>
            <a:lvl1pPr algn="r">
              <a:defRPr sz="1200"/>
            </a:lvl1pPr>
          </a:lstStyle>
          <a:p>
            <a:pPr>
              <a:defRPr/>
            </a:pPr>
            <a:fld id="{9784E173-0D59-4778-B4C9-0C929CA125CE}" type="datetimeFigureOut">
              <a:rPr lang="ja-JP" altLang="en-US"/>
              <a:pPr>
                <a:defRPr/>
              </a:pPr>
              <a:t>2024/10/3</a:t>
            </a:fld>
            <a:endParaRPr lang="ja-JP" altLang="en-US"/>
          </a:p>
        </p:txBody>
      </p:sp>
      <p:sp>
        <p:nvSpPr>
          <p:cNvPr id="4" name="スライド イメージ プレースホルダー 3">
            <a:extLst>
              <a:ext uri="{FF2B5EF4-FFF2-40B4-BE49-F238E27FC236}">
                <a16:creationId xmlns:a16="http://schemas.microsoft.com/office/drawing/2014/main" id="{C1729363-5FBC-2062-53CE-043A819DBAB6}"/>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0964" tIns="45481" rIns="90964" bIns="4548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9171E06-E4F2-44C9-4657-563C50FB8A25}"/>
              </a:ext>
            </a:extLst>
          </p:cNvPr>
          <p:cNvSpPr>
            <a:spLocks noGrp="1"/>
          </p:cNvSpPr>
          <p:nvPr>
            <p:ph type="body" sz="quarter" idx="3"/>
          </p:nvPr>
        </p:nvSpPr>
        <p:spPr>
          <a:xfrm>
            <a:off x="679468" y="4777786"/>
            <a:ext cx="5438748" cy="3907834"/>
          </a:xfrm>
          <a:prstGeom prst="rect">
            <a:avLst/>
          </a:prstGeom>
        </p:spPr>
        <p:txBody>
          <a:bodyPr vert="horz" lIns="90964" tIns="45481" rIns="90964" bIns="4548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E1A84F57-96C3-B2F6-26E2-9C70DDAB01E4}"/>
              </a:ext>
            </a:extLst>
          </p:cNvPr>
          <p:cNvSpPr>
            <a:spLocks noGrp="1"/>
          </p:cNvSpPr>
          <p:nvPr>
            <p:ph type="ftr" sz="quarter" idx="4"/>
          </p:nvPr>
        </p:nvSpPr>
        <p:spPr>
          <a:xfrm>
            <a:off x="5" y="9429309"/>
            <a:ext cx="2945861" cy="497334"/>
          </a:xfrm>
          <a:prstGeom prst="rect">
            <a:avLst/>
          </a:prstGeom>
        </p:spPr>
        <p:txBody>
          <a:bodyPr vert="horz" lIns="90964" tIns="45481" rIns="90964" bIns="45481" rtlCol="0" anchor="b"/>
          <a:lstStyle>
            <a:lvl1pPr algn="l">
              <a:defRPr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2306409-9817-5413-309E-5FD3005AF5F7}"/>
              </a:ext>
            </a:extLst>
          </p:cNvPr>
          <p:cNvSpPr>
            <a:spLocks noGrp="1"/>
          </p:cNvSpPr>
          <p:nvPr>
            <p:ph type="sldNum" sz="quarter" idx="5"/>
          </p:nvPr>
        </p:nvSpPr>
        <p:spPr>
          <a:xfrm>
            <a:off x="3850294" y="9429309"/>
            <a:ext cx="2945861" cy="497334"/>
          </a:xfrm>
          <a:prstGeom prst="rect">
            <a:avLst/>
          </a:prstGeom>
        </p:spPr>
        <p:txBody>
          <a:bodyPr vert="horz" lIns="90964" tIns="45481" rIns="90964" bIns="45481" rtlCol="0" anchor="b"/>
          <a:lstStyle>
            <a:lvl1pPr algn="r">
              <a:defRPr sz="1200"/>
            </a:lvl1pPr>
          </a:lstStyle>
          <a:p>
            <a:pPr>
              <a:defRPr/>
            </a:pPr>
            <a:fld id="{F710B26A-4971-4B76-84E6-CAE3EDAAC75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D6D43999-CF55-179F-25E7-904AB2C3625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3B6C556-4AAF-525F-1FBE-B9AE2A0044C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0446AA7-E8CB-7B91-5313-036ADDB2C419}"/>
              </a:ext>
            </a:extLst>
          </p:cNvPr>
          <p:cNvSpPr>
            <a:spLocks noGrp="1" noChangeArrowheads="1"/>
          </p:cNvSpPr>
          <p:nvPr>
            <p:ph type="sldNum" sz="quarter" idx="12"/>
          </p:nvPr>
        </p:nvSpPr>
        <p:spPr>
          <a:ln/>
        </p:spPr>
        <p:txBody>
          <a:bodyPr/>
          <a:lstStyle>
            <a:lvl1pPr>
              <a:defRPr/>
            </a:lvl1pPr>
          </a:lstStyle>
          <a:p>
            <a:pPr>
              <a:defRPr/>
            </a:pPr>
            <a:fld id="{6A0AF098-ED14-441A-9909-8E0B79DD31CB}" type="slidenum">
              <a:rPr lang="en-US" altLang="ja-JP"/>
              <a:pPr>
                <a:defRPr/>
              </a:pPr>
              <a:t>‹#›</a:t>
            </a:fld>
            <a:endParaRPr lang="en-US" altLang="ja-JP"/>
          </a:p>
        </p:txBody>
      </p:sp>
    </p:spTree>
    <p:extLst>
      <p:ext uri="{BB962C8B-B14F-4D97-AF65-F5344CB8AC3E}">
        <p14:creationId xmlns:p14="http://schemas.microsoft.com/office/powerpoint/2010/main" val="280649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5DFBB89-2A85-4670-FE39-4E5DB64429D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6372270-2FE4-270C-43FD-CE9A7C3DC2D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2570835-73C4-6E0E-EF08-BCB616833EC8}"/>
              </a:ext>
            </a:extLst>
          </p:cNvPr>
          <p:cNvSpPr>
            <a:spLocks noGrp="1" noChangeArrowheads="1"/>
          </p:cNvSpPr>
          <p:nvPr>
            <p:ph type="sldNum" sz="quarter" idx="12"/>
          </p:nvPr>
        </p:nvSpPr>
        <p:spPr>
          <a:ln/>
        </p:spPr>
        <p:txBody>
          <a:bodyPr/>
          <a:lstStyle>
            <a:lvl1pPr>
              <a:defRPr/>
            </a:lvl1pPr>
          </a:lstStyle>
          <a:p>
            <a:pPr>
              <a:defRPr/>
            </a:pPr>
            <a:fld id="{1FB4DFFA-CC4F-49DD-9B4D-83EE4511463E}" type="slidenum">
              <a:rPr lang="en-US" altLang="ja-JP"/>
              <a:pPr>
                <a:defRPr/>
              </a:pPr>
              <a:t>‹#›</a:t>
            </a:fld>
            <a:endParaRPr lang="en-US" altLang="ja-JP"/>
          </a:p>
        </p:txBody>
      </p:sp>
    </p:spTree>
    <p:extLst>
      <p:ext uri="{BB962C8B-B14F-4D97-AF65-F5344CB8AC3E}">
        <p14:creationId xmlns:p14="http://schemas.microsoft.com/office/powerpoint/2010/main" val="34814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0190744-DE3C-A017-47A1-7ECA03E6387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A6297F8-A0F8-2584-2FDD-DFBECA1019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7A737DF-74E5-6397-10CD-FBFFE4D92752}"/>
              </a:ext>
            </a:extLst>
          </p:cNvPr>
          <p:cNvSpPr>
            <a:spLocks noGrp="1" noChangeArrowheads="1"/>
          </p:cNvSpPr>
          <p:nvPr>
            <p:ph type="sldNum" sz="quarter" idx="12"/>
          </p:nvPr>
        </p:nvSpPr>
        <p:spPr>
          <a:ln/>
        </p:spPr>
        <p:txBody>
          <a:bodyPr/>
          <a:lstStyle>
            <a:lvl1pPr>
              <a:defRPr/>
            </a:lvl1pPr>
          </a:lstStyle>
          <a:p>
            <a:pPr>
              <a:defRPr/>
            </a:pPr>
            <a:fld id="{F4C7A315-F0AD-4D6B-A250-F1D7A48D6783}" type="slidenum">
              <a:rPr lang="en-US" altLang="ja-JP"/>
              <a:pPr>
                <a:defRPr/>
              </a:pPr>
              <a:t>‹#›</a:t>
            </a:fld>
            <a:endParaRPr lang="en-US" altLang="ja-JP"/>
          </a:p>
        </p:txBody>
      </p:sp>
    </p:spTree>
    <p:extLst>
      <p:ext uri="{BB962C8B-B14F-4D97-AF65-F5344CB8AC3E}">
        <p14:creationId xmlns:p14="http://schemas.microsoft.com/office/powerpoint/2010/main" val="9607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8EA8B5A-E950-7AFB-A70A-C1FFEAB29E4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B127862-BF33-5625-1C97-E8C712B4DE0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A7B7F78-8ED3-D1BA-383D-6218F60BB73F}"/>
              </a:ext>
            </a:extLst>
          </p:cNvPr>
          <p:cNvSpPr>
            <a:spLocks noGrp="1" noChangeArrowheads="1"/>
          </p:cNvSpPr>
          <p:nvPr>
            <p:ph type="sldNum" sz="quarter" idx="12"/>
          </p:nvPr>
        </p:nvSpPr>
        <p:spPr>
          <a:ln/>
        </p:spPr>
        <p:txBody>
          <a:bodyPr/>
          <a:lstStyle>
            <a:lvl1pPr>
              <a:defRPr/>
            </a:lvl1pPr>
          </a:lstStyle>
          <a:p>
            <a:pPr>
              <a:defRPr/>
            </a:pPr>
            <a:fld id="{EF740AC4-181D-47F4-B607-050BC7ECCB2D}" type="slidenum">
              <a:rPr lang="en-US" altLang="ja-JP"/>
              <a:pPr>
                <a:defRPr/>
              </a:pPr>
              <a:t>‹#›</a:t>
            </a:fld>
            <a:endParaRPr lang="en-US" altLang="ja-JP"/>
          </a:p>
        </p:txBody>
      </p:sp>
    </p:spTree>
    <p:extLst>
      <p:ext uri="{BB962C8B-B14F-4D97-AF65-F5344CB8AC3E}">
        <p14:creationId xmlns:p14="http://schemas.microsoft.com/office/powerpoint/2010/main" val="229214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26B03D72-7171-A64C-3989-643B9A2CD6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F96089D-79D7-E37B-73B0-955D16B8D77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6F302ED-FC1E-1316-15FC-6BFC7022F583}"/>
              </a:ext>
            </a:extLst>
          </p:cNvPr>
          <p:cNvSpPr>
            <a:spLocks noGrp="1" noChangeArrowheads="1"/>
          </p:cNvSpPr>
          <p:nvPr>
            <p:ph type="sldNum" sz="quarter" idx="12"/>
          </p:nvPr>
        </p:nvSpPr>
        <p:spPr>
          <a:ln/>
        </p:spPr>
        <p:txBody>
          <a:bodyPr/>
          <a:lstStyle>
            <a:lvl1pPr>
              <a:defRPr/>
            </a:lvl1pPr>
          </a:lstStyle>
          <a:p>
            <a:pPr>
              <a:defRPr/>
            </a:pPr>
            <a:fld id="{4187ED21-AE5B-4EA0-82DD-71FE2D72399E}" type="slidenum">
              <a:rPr lang="en-US" altLang="ja-JP"/>
              <a:pPr>
                <a:defRPr/>
              </a:pPr>
              <a:t>‹#›</a:t>
            </a:fld>
            <a:endParaRPr lang="en-US" altLang="ja-JP"/>
          </a:p>
        </p:txBody>
      </p:sp>
    </p:spTree>
    <p:extLst>
      <p:ext uri="{BB962C8B-B14F-4D97-AF65-F5344CB8AC3E}">
        <p14:creationId xmlns:p14="http://schemas.microsoft.com/office/powerpoint/2010/main" val="233556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028EA764-A98E-050A-6541-A5616D47815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C767344F-38A2-9694-B00C-C01FDDF579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76AFEC4-D0CE-4B70-C8EA-F31514BBBE5E}"/>
              </a:ext>
            </a:extLst>
          </p:cNvPr>
          <p:cNvSpPr>
            <a:spLocks noGrp="1" noChangeArrowheads="1"/>
          </p:cNvSpPr>
          <p:nvPr>
            <p:ph type="sldNum" sz="quarter" idx="12"/>
          </p:nvPr>
        </p:nvSpPr>
        <p:spPr>
          <a:ln/>
        </p:spPr>
        <p:txBody>
          <a:bodyPr/>
          <a:lstStyle>
            <a:lvl1pPr>
              <a:defRPr/>
            </a:lvl1pPr>
          </a:lstStyle>
          <a:p>
            <a:pPr>
              <a:defRPr/>
            </a:pPr>
            <a:fld id="{5C0E7FDC-9ABD-4C86-B6B4-96D441604EE6}" type="slidenum">
              <a:rPr lang="en-US" altLang="ja-JP"/>
              <a:pPr>
                <a:defRPr/>
              </a:pPr>
              <a:t>‹#›</a:t>
            </a:fld>
            <a:endParaRPr lang="en-US" altLang="ja-JP"/>
          </a:p>
        </p:txBody>
      </p:sp>
    </p:spTree>
    <p:extLst>
      <p:ext uri="{BB962C8B-B14F-4D97-AF65-F5344CB8AC3E}">
        <p14:creationId xmlns:p14="http://schemas.microsoft.com/office/powerpoint/2010/main" val="164684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3165783-A5DD-B4F2-68F3-74AA183D0AC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F89087E4-8AC6-49C6-0B65-E7C0978E2C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2947EDE7-4CF8-91E7-CDEB-9EC24BD60A5E}"/>
              </a:ext>
            </a:extLst>
          </p:cNvPr>
          <p:cNvSpPr>
            <a:spLocks noGrp="1" noChangeArrowheads="1"/>
          </p:cNvSpPr>
          <p:nvPr>
            <p:ph type="sldNum" sz="quarter" idx="12"/>
          </p:nvPr>
        </p:nvSpPr>
        <p:spPr>
          <a:ln/>
        </p:spPr>
        <p:txBody>
          <a:bodyPr/>
          <a:lstStyle>
            <a:lvl1pPr>
              <a:defRPr/>
            </a:lvl1pPr>
          </a:lstStyle>
          <a:p>
            <a:pPr>
              <a:defRPr/>
            </a:pPr>
            <a:fld id="{BDA73656-2027-4C1A-B2C1-EDFA38120562}" type="slidenum">
              <a:rPr lang="en-US" altLang="ja-JP"/>
              <a:pPr>
                <a:defRPr/>
              </a:pPr>
              <a:t>‹#›</a:t>
            </a:fld>
            <a:endParaRPr lang="en-US" altLang="ja-JP"/>
          </a:p>
        </p:txBody>
      </p:sp>
    </p:spTree>
    <p:extLst>
      <p:ext uri="{BB962C8B-B14F-4D97-AF65-F5344CB8AC3E}">
        <p14:creationId xmlns:p14="http://schemas.microsoft.com/office/powerpoint/2010/main" val="425749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67F8B1C9-BF74-C584-A504-172E2A112D8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E8BE81B-F3FD-2832-BD07-A7939A4ED82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F7B2C34-3AA8-89DF-C551-3160DF24AA74}"/>
              </a:ext>
            </a:extLst>
          </p:cNvPr>
          <p:cNvSpPr>
            <a:spLocks noGrp="1" noChangeArrowheads="1"/>
          </p:cNvSpPr>
          <p:nvPr>
            <p:ph type="sldNum" sz="quarter" idx="12"/>
          </p:nvPr>
        </p:nvSpPr>
        <p:spPr>
          <a:ln/>
        </p:spPr>
        <p:txBody>
          <a:bodyPr/>
          <a:lstStyle>
            <a:lvl1pPr>
              <a:defRPr/>
            </a:lvl1pPr>
          </a:lstStyle>
          <a:p>
            <a:pPr>
              <a:defRPr/>
            </a:pPr>
            <a:fld id="{B002966F-87FF-4898-A711-6FEF8E4078EA}" type="slidenum">
              <a:rPr lang="en-US" altLang="ja-JP"/>
              <a:pPr>
                <a:defRPr/>
              </a:pPr>
              <a:t>‹#›</a:t>
            </a:fld>
            <a:endParaRPr lang="en-US" altLang="ja-JP"/>
          </a:p>
        </p:txBody>
      </p:sp>
    </p:spTree>
    <p:extLst>
      <p:ext uri="{BB962C8B-B14F-4D97-AF65-F5344CB8AC3E}">
        <p14:creationId xmlns:p14="http://schemas.microsoft.com/office/powerpoint/2010/main" val="399554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D7885E-E092-7212-9B31-89D2C743A5C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BF610E0A-A6DD-F0AD-6ED8-DC62552D2A6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C88FAB29-48DF-E4E1-BF52-F21785A37A59}"/>
              </a:ext>
            </a:extLst>
          </p:cNvPr>
          <p:cNvSpPr>
            <a:spLocks noGrp="1" noChangeArrowheads="1"/>
          </p:cNvSpPr>
          <p:nvPr>
            <p:ph type="sldNum" sz="quarter" idx="12"/>
          </p:nvPr>
        </p:nvSpPr>
        <p:spPr>
          <a:ln/>
        </p:spPr>
        <p:txBody>
          <a:bodyPr/>
          <a:lstStyle>
            <a:lvl1pPr>
              <a:defRPr/>
            </a:lvl1pPr>
          </a:lstStyle>
          <a:p>
            <a:pPr>
              <a:defRPr/>
            </a:pPr>
            <a:fld id="{E00D564C-E6E8-431C-994C-FE21002A3CEA}" type="slidenum">
              <a:rPr lang="en-US" altLang="ja-JP"/>
              <a:pPr>
                <a:defRPr/>
              </a:pPr>
              <a:t>‹#›</a:t>
            </a:fld>
            <a:endParaRPr lang="en-US" altLang="ja-JP"/>
          </a:p>
        </p:txBody>
      </p:sp>
    </p:spTree>
    <p:extLst>
      <p:ext uri="{BB962C8B-B14F-4D97-AF65-F5344CB8AC3E}">
        <p14:creationId xmlns:p14="http://schemas.microsoft.com/office/powerpoint/2010/main" val="270694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4478856-6C66-C991-5C32-4230867F5EB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E7C0FC1-3768-71A3-BF19-C6D941E20E6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E794594-74CD-626C-5C30-E7348BB79549}"/>
              </a:ext>
            </a:extLst>
          </p:cNvPr>
          <p:cNvSpPr>
            <a:spLocks noGrp="1" noChangeArrowheads="1"/>
          </p:cNvSpPr>
          <p:nvPr>
            <p:ph type="sldNum" sz="quarter" idx="12"/>
          </p:nvPr>
        </p:nvSpPr>
        <p:spPr>
          <a:ln/>
        </p:spPr>
        <p:txBody>
          <a:bodyPr/>
          <a:lstStyle>
            <a:lvl1pPr>
              <a:defRPr/>
            </a:lvl1pPr>
          </a:lstStyle>
          <a:p>
            <a:pPr>
              <a:defRPr/>
            </a:pPr>
            <a:fld id="{DE42CC5E-C864-438E-8823-52F5032ABA90}" type="slidenum">
              <a:rPr lang="en-US" altLang="ja-JP"/>
              <a:pPr>
                <a:defRPr/>
              </a:pPr>
              <a:t>‹#›</a:t>
            </a:fld>
            <a:endParaRPr lang="en-US" altLang="ja-JP"/>
          </a:p>
        </p:txBody>
      </p:sp>
    </p:spTree>
    <p:extLst>
      <p:ext uri="{BB962C8B-B14F-4D97-AF65-F5344CB8AC3E}">
        <p14:creationId xmlns:p14="http://schemas.microsoft.com/office/powerpoint/2010/main" val="319544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3C78A1E-141A-4945-2B81-26D020C8CD8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3A918FD-9899-119A-4619-7713459C20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E6267F0-74A3-8E4C-E344-7AB0825B3397}"/>
              </a:ext>
            </a:extLst>
          </p:cNvPr>
          <p:cNvSpPr>
            <a:spLocks noGrp="1" noChangeArrowheads="1"/>
          </p:cNvSpPr>
          <p:nvPr>
            <p:ph type="sldNum" sz="quarter" idx="12"/>
          </p:nvPr>
        </p:nvSpPr>
        <p:spPr>
          <a:ln/>
        </p:spPr>
        <p:txBody>
          <a:bodyPr/>
          <a:lstStyle>
            <a:lvl1pPr>
              <a:defRPr/>
            </a:lvl1pPr>
          </a:lstStyle>
          <a:p>
            <a:pPr>
              <a:defRPr/>
            </a:pPr>
            <a:fld id="{1ABE175C-8737-4EA8-96A0-FD87662CF2AF}" type="slidenum">
              <a:rPr lang="en-US" altLang="ja-JP"/>
              <a:pPr>
                <a:defRPr/>
              </a:pPr>
              <a:t>‹#›</a:t>
            </a:fld>
            <a:endParaRPr lang="en-US" altLang="ja-JP"/>
          </a:p>
        </p:txBody>
      </p:sp>
    </p:spTree>
    <p:extLst>
      <p:ext uri="{BB962C8B-B14F-4D97-AF65-F5344CB8AC3E}">
        <p14:creationId xmlns:p14="http://schemas.microsoft.com/office/powerpoint/2010/main" val="287229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CA4561-4BEA-E48F-4B05-66C3FA8C8F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BDA4BAD7-023B-8C13-31F1-E2A744999E0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EC9B85D-7611-5F5C-233F-FD6EB0F73AF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0363F07D-89F4-CC60-D672-08A112CACC5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E94FE80A-B843-E52F-13E5-B881E2C293F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DC902F9-C72E-4EF0-8EE3-58E30776C7D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21.emf"/><Relationship Id="rId17" Type="http://schemas.openxmlformats.org/officeDocument/2006/relationships/image" Target="../media/image2.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0" y="6524625"/>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AEF6E5E-3004-4515-841E-FFDD06E3AAC0}" type="slidenum">
              <a:rPr lang="en-US" altLang="ja-JP" sz="1400" smtClean="0"/>
              <a:pPr>
                <a:spcBef>
                  <a:spcPct val="0"/>
                </a:spcBef>
                <a:buFontTx/>
                <a:buNone/>
              </a:pPr>
              <a:t>1</a:t>
            </a:fld>
            <a:endParaRPr lang="en-US" altLang="ja-JP" sz="1400"/>
          </a:p>
        </p:txBody>
      </p:sp>
      <p:sp>
        <p:nvSpPr>
          <p:cNvPr id="11" name="テキスト ボックス 10">
            <a:extLst>
              <a:ext uri="{FF2B5EF4-FFF2-40B4-BE49-F238E27FC236}">
                <a16:creationId xmlns:a16="http://schemas.microsoft.com/office/drawing/2014/main" id="{8FDB3623-5A4A-AEC2-7EBA-A3511FD51FA2}"/>
              </a:ext>
            </a:extLst>
          </p:cNvPr>
          <p:cNvSpPr txBox="1"/>
          <p:nvPr/>
        </p:nvSpPr>
        <p:spPr>
          <a:xfrm>
            <a:off x="1568437" y="2276872"/>
            <a:ext cx="6003945" cy="954107"/>
          </a:xfrm>
          <a:prstGeom prst="rect">
            <a:avLst/>
          </a:prstGeom>
          <a:noFill/>
        </p:spPr>
        <p:txBody>
          <a:bodyPr wrap="square">
            <a:spAutoFit/>
          </a:bodyPr>
          <a:lstStyle/>
          <a:p>
            <a:pPr algn="ctr"/>
            <a:r>
              <a:rPr lang="ja-JP" altLang="en-US" sz="2800" dirty="0"/>
              <a:t>伊東地域交通交通基盤構築事業</a:t>
            </a:r>
            <a:endParaRPr lang="en-US" altLang="ja-JP" sz="2800" dirty="0"/>
          </a:p>
          <a:p>
            <a:pPr algn="ctr"/>
            <a:r>
              <a:rPr lang="ja-JP" altLang="en-US" sz="2800" dirty="0"/>
              <a:t>概要</a:t>
            </a:r>
          </a:p>
        </p:txBody>
      </p:sp>
      <p:cxnSp>
        <p:nvCxnSpPr>
          <p:cNvPr id="13" name="直線コネクタ 12">
            <a:extLst>
              <a:ext uri="{FF2B5EF4-FFF2-40B4-BE49-F238E27FC236}">
                <a16:creationId xmlns:a16="http://schemas.microsoft.com/office/drawing/2014/main" id="{D26283BA-C72F-8A37-3C15-D5BE84F5DF07}"/>
              </a:ext>
            </a:extLst>
          </p:cNvPr>
          <p:cNvCxnSpPr/>
          <p:nvPr/>
        </p:nvCxnSpPr>
        <p:spPr bwMode="auto">
          <a:xfrm>
            <a:off x="1659816" y="3284984"/>
            <a:ext cx="5821189" cy="0"/>
          </a:xfrm>
          <a:prstGeom prst="line">
            <a:avLst/>
          </a:prstGeom>
          <a:solidFill>
            <a:schemeClr val="accent1"/>
          </a:solidFill>
          <a:ln w="47625"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6CAAE9D6-EECF-4E13-577C-33A843F77417}"/>
              </a:ext>
            </a:extLst>
          </p:cNvPr>
          <p:cNvSpPr txBox="1"/>
          <p:nvPr/>
        </p:nvSpPr>
        <p:spPr>
          <a:xfrm>
            <a:off x="1568437" y="4005064"/>
            <a:ext cx="6003945" cy="461665"/>
          </a:xfrm>
          <a:prstGeom prst="rect">
            <a:avLst/>
          </a:prstGeom>
          <a:noFill/>
        </p:spPr>
        <p:txBody>
          <a:bodyPr wrap="square">
            <a:spAutoFit/>
          </a:bodyPr>
          <a:lstStyle/>
          <a:p>
            <a:pPr algn="ctr"/>
            <a:r>
              <a:rPr lang="ja-JP" altLang="en-US" sz="2400" dirty="0"/>
              <a:t>２０２４年１０月　３日</a:t>
            </a:r>
          </a:p>
        </p:txBody>
      </p:sp>
      <p:sp>
        <p:nvSpPr>
          <p:cNvPr id="18" name="テキスト ボックス 17">
            <a:extLst>
              <a:ext uri="{FF2B5EF4-FFF2-40B4-BE49-F238E27FC236}">
                <a16:creationId xmlns:a16="http://schemas.microsoft.com/office/drawing/2014/main" id="{1C5046F4-D2A7-E778-72C0-B6E24AF078FF}"/>
              </a:ext>
            </a:extLst>
          </p:cNvPr>
          <p:cNvSpPr txBox="1"/>
          <p:nvPr/>
        </p:nvSpPr>
        <p:spPr>
          <a:xfrm>
            <a:off x="1448447" y="5340920"/>
            <a:ext cx="6243924" cy="830997"/>
          </a:xfrm>
          <a:prstGeom prst="rect">
            <a:avLst/>
          </a:prstGeom>
          <a:noFill/>
        </p:spPr>
        <p:txBody>
          <a:bodyPr wrap="square">
            <a:spAutoFit/>
          </a:bodyPr>
          <a:lstStyle/>
          <a:p>
            <a:pPr algn="ctr"/>
            <a:r>
              <a:rPr lang="ja-JP" altLang="en-US" sz="2400" dirty="0"/>
              <a:t>伊東地域交通基盤協議会</a:t>
            </a:r>
            <a:endParaRPr lang="en-US" altLang="ja-JP" sz="2400" dirty="0"/>
          </a:p>
          <a:p>
            <a:pPr algn="ctr"/>
            <a:r>
              <a:rPr lang="ja-JP" altLang="en-US" sz="2400" dirty="0"/>
              <a:t>事務局</a:t>
            </a:r>
            <a:endParaRPr lang="en-US" altLang="ja-JP" sz="2400" dirty="0"/>
          </a:p>
        </p:txBody>
      </p:sp>
      <p:sp>
        <p:nvSpPr>
          <p:cNvPr id="2" name="テキスト ボックス 1">
            <a:extLst>
              <a:ext uri="{FF2B5EF4-FFF2-40B4-BE49-F238E27FC236}">
                <a16:creationId xmlns:a16="http://schemas.microsoft.com/office/drawing/2014/main" id="{E7955A80-1BB0-AAAE-F7A1-BF4BF346500E}"/>
              </a:ext>
            </a:extLst>
          </p:cNvPr>
          <p:cNvSpPr txBox="1"/>
          <p:nvPr/>
        </p:nvSpPr>
        <p:spPr>
          <a:xfrm>
            <a:off x="251520" y="872195"/>
            <a:ext cx="6552728" cy="830997"/>
          </a:xfrm>
          <a:prstGeom prst="rect">
            <a:avLst/>
          </a:prstGeom>
          <a:noFill/>
        </p:spPr>
        <p:txBody>
          <a:bodyPr wrap="square">
            <a:spAutoFit/>
          </a:bodyPr>
          <a:lstStyle/>
          <a:p>
            <a:r>
              <a:rPr lang="ja-JP" altLang="en-US" sz="2400" dirty="0"/>
              <a:t>Ｒ６　国土交通省共創・ＭａａＳ実証プロジェクト</a:t>
            </a:r>
            <a:endParaRPr lang="en-US" altLang="ja-JP" sz="2400" dirty="0"/>
          </a:p>
          <a:p>
            <a:r>
              <a:rPr lang="ja-JP" altLang="en-US" sz="2400" dirty="0"/>
              <a:t>共創モデル実証運行事業</a:t>
            </a:r>
          </a:p>
        </p:txBody>
      </p:sp>
      <p:sp>
        <p:nvSpPr>
          <p:cNvPr id="4" name="テキスト ボックス 3">
            <a:extLst>
              <a:ext uri="{FF2B5EF4-FFF2-40B4-BE49-F238E27FC236}">
                <a16:creationId xmlns:a16="http://schemas.microsoft.com/office/drawing/2014/main" id="{15E19330-1723-4203-A93B-4BC8654475D2}"/>
              </a:ext>
            </a:extLst>
          </p:cNvPr>
          <p:cNvSpPr txBox="1"/>
          <p:nvPr/>
        </p:nvSpPr>
        <p:spPr>
          <a:xfrm>
            <a:off x="5580112" y="223894"/>
            <a:ext cx="1569660" cy="369332"/>
          </a:xfrm>
          <a:prstGeom prst="rect">
            <a:avLst/>
          </a:prstGeom>
          <a:noFill/>
          <a:ln>
            <a:solidFill>
              <a:schemeClr val="tx1"/>
            </a:solidFill>
          </a:ln>
        </p:spPr>
        <p:txBody>
          <a:bodyPr wrap="none" rtlCol="0">
            <a:spAutoFit/>
          </a:bodyPr>
          <a:lstStyle/>
          <a:p>
            <a:r>
              <a:rPr lang="ja-JP" altLang="ja-JP" sz="1800" dirty="0">
                <a:effectLst/>
                <a:ea typeface="游明朝" panose="02020400000000000000" pitchFamily="18" charset="-128"/>
                <a:cs typeface="Times New Roman" panose="02020603050405020304" pitchFamily="18" charset="0"/>
              </a:rPr>
              <a:t>議案参考書３</a:t>
            </a:r>
            <a:endParaRPr kumimoji="1" lang="ja-JP" altLang="en-US" dirty="0"/>
          </a:p>
        </p:txBody>
      </p:sp>
      <p:sp>
        <p:nvSpPr>
          <p:cNvPr id="12" name="テキスト ボックス 11">
            <a:extLst>
              <a:ext uri="{FF2B5EF4-FFF2-40B4-BE49-F238E27FC236}">
                <a16:creationId xmlns:a16="http://schemas.microsoft.com/office/drawing/2014/main" id="{E344FCEB-97DC-4553-AC81-1A299B0EF858}"/>
              </a:ext>
            </a:extLst>
          </p:cNvPr>
          <p:cNvSpPr txBox="1"/>
          <p:nvPr/>
        </p:nvSpPr>
        <p:spPr>
          <a:xfrm>
            <a:off x="7327464" y="223894"/>
            <a:ext cx="1569660" cy="369332"/>
          </a:xfrm>
          <a:prstGeom prst="rect">
            <a:avLst/>
          </a:prstGeom>
          <a:noFill/>
          <a:ln>
            <a:solidFill>
              <a:schemeClr val="tx1"/>
            </a:solidFill>
          </a:ln>
        </p:spPr>
        <p:txBody>
          <a:bodyPr wrap="none" rtlCol="0">
            <a:spAutoFit/>
          </a:bodyPr>
          <a:lstStyle/>
          <a:p>
            <a:r>
              <a:rPr kumimoji="1" lang="ja-JP" altLang="en-US" dirty="0">
                <a:ea typeface="游明朝" panose="02020400000000000000" pitchFamily="18" charset="-128"/>
                <a:cs typeface="Times New Roman" panose="02020603050405020304" pitchFamily="18" charset="0"/>
              </a:rPr>
              <a:t>当日配布資料</a:t>
            </a:r>
            <a:endParaRPr kumimoji="1" lang="ja-JP" altLang="en-US" dirty="0"/>
          </a:p>
        </p:txBody>
      </p:sp>
    </p:spTree>
    <p:extLst>
      <p:ext uri="{BB962C8B-B14F-4D97-AF65-F5344CB8AC3E}">
        <p14:creationId xmlns:p14="http://schemas.microsoft.com/office/powerpoint/2010/main" val="69097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05">
            <a:extLst>
              <a:ext uri="{FF2B5EF4-FFF2-40B4-BE49-F238E27FC236}">
                <a16:creationId xmlns:a16="http://schemas.microsoft.com/office/drawing/2014/main" id="{B17FC17C-57DA-9F10-BB6D-99809B8DB89B}"/>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rPr>
              <a:t>事業の概要</a:t>
            </a:r>
            <a:endParaRPr kumimoji="1" lang="en-US" altLang="ja-JP"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8826" y="6465570"/>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BFDC3991-B778-03F5-CA1F-46094E254B1B}"/>
              </a:ext>
            </a:extLst>
          </p:cNvPr>
          <p:cNvSpPr txBox="1"/>
          <p:nvPr/>
        </p:nvSpPr>
        <p:spPr>
          <a:xfrm>
            <a:off x="323528" y="809992"/>
            <a:ext cx="8496944" cy="2123658"/>
          </a:xfrm>
          <a:prstGeom prst="rect">
            <a:avLst/>
          </a:prstGeom>
          <a:noFill/>
          <a:ln>
            <a:noFill/>
          </a:ln>
        </p:spPr>
        <p:txBody>
          <a:bodyPr wrap="square" rtlCol="0">
            <a:spAutoFit/>
          </a:bodyPr>
          <a:lstStyle/>
          <a:p>
            <a:r>
              <a:rPr kumimoji="1" lang="ja-JP" altLang="en-US" sz="2200" b="1" dirty="0"/>
              <a:t>　伊東市における交通空白地域解消を目的として、令和</a:t>
            </a:r>
            <a:r>
              <a:rPr lang="ja-JP" altLang="en-US" sz="2200" b="1" dirty="0"/>
              <a:t>６</a:t>
            </a:r>
            <a:r>
              <a:rPr kumimoji="1" lang="ja-JP" altLang="en-US" sz="2200" b="1" dirty="0"/>
              <a:t>年度国土交通省国土交通省「共創・ＭａａＳ実証プロジェクト」（共創モデル実証運行事業）を用いて、市内交通空白地域住民（交通弱者）の意見を基に、交通空白地域解消事業で先行する熱海市の移動支援システムを伊東市向けにカスタマイズし、実証を通じて伊東市に適した交通空白地域移動支援システムを構築する。</a:t>
            </a:r>
            <a:endParaRPr kumimoji="1" lang="en-US" altLang="ja-JP" sz="2200" b="1" dirty="0"/>
          </a:p>
        </p:txBody>
      </p:sp>
    </p:spTree>
    <p:extLst>
      <p:ext uri="{BB962C8B-B14F-4D97-AF65-F5344CB8AC3E}">
        <p14:creationId xmlns:p14="http://schemas.microsoft.com/office/powerpoint/2010/main" val="276744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1588" y="6480338"/>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205">
            <a:extLst>
              <a:ext uri="{FF2B5EF4-FFF2-40B4-BE49-F238E27FC236}">
                <a16:creationId xmlns:a16="http://schemas.microsoft.com/office/drawing/2014/main" id="{9B613CF0-3D67-E572-B882-A736185342D8}"/>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dirty="0">
                <a:solidFill>
                  <a:srgbClr val="595959"/>
                </a:solidFill>
              </a:rPr>
              <a:t>事業で解決すべき課題</a:t>
            </a:r>
            <a:endParaRPr kumimoji="1" lang="en-US" altLang="ja-JP" b="0" i="0" u="none" strike="noStrike" kern="1200" cap="none" spc="0" normalizeH="0" baseline="0" noProof="0" dirty="0">
              <a:ln>
                <a:noFill/>
              </a:ln>
              <a:solidFill>
                <a:srgbClr val="595959"/>
              </a:solidFill>
              <a:effectLst/>
              <a:uLnTx/>
              <a:uFillTx/>
            </a:endParaRPr>
          </a:p>
        </p:txBody>
      </p:sp>
      <p:sp>
        <p:nvSpPr>
          <p:cNvPr id="5" name="テキスト ボックス 4">
            <a:extLst>
              <a:ext uri="{FF2B5EF4-FFF2-40B4-BE49-F238E27FC236}">
                <a16:creationId xmlns:a16="http://schemas.microsoft.com/office/drawing/2014/main" id="{5392B2F5-7460-E5BA-F028-0E33FD8DC55F}"/>
              </a:ext>
            </a:extLst>
          </p:cNvPr>
          <p:cNvSpPr txBox="1"/>
          <p:nvPr/>
        </p:nvSpPr>
        <p:spPr>
          <a:xfrm>
            <a:off x="5220072" y="867510"/>
            <a:ext cx="2284911" cy="369306"/>
          </a:xfrm>
          <a:prstGeom prst="rect">
            <a:avLst/>
          </a:prstGeom>
          <a:solidFill>
            <a:schemeClr val="bg1">
              <a:lumMod val="50000"/>
            </a:schemeClr>
          </a:solidFill>
          <a:ln>
            <a:solidFill>
              <a:schemeClr val="bg1">
                <a:lumMod val="50000"/>
              </a:schemeClr>
            </a:solidFill>
          </a:ln>
        </p:spPr>
        <p:txBody>
          <a:bodyPr wrap="square" rtlCol="0">
            <a:spAutoFit/>
          </a:bodyPr>
          <a:lstStyle>
            <a:defPPr>
              <a:defRPr lang="ja-JP"/>
            </a:defPPr>
            <a:lvl1pPr algn="ctr">
              <a:defRPr b="1">
                <a:solidFill>
                  <a:schemeClr val="bg1"/>
                </a:solidFill>
              </a:defRPr>
            </a:lvl1pPr>
          </a:lstStyle>
          <a:p>
            <a:r>
              <a:rPr lang="ja-JP" altLang="en-US" dirty="0"/>
              <a:t>利用者側</a:t>
            </a:r>
            <a:r>
              <a:rPr lang="ja-JP" altLang="en-US"/>
              <a:t>の問題</a:t>
            </a:r>
            <a:endParaRPr lang="en-US" altLang="ja-JP" dirty="0"/>
          </a:p>
        </p:txBody>
      </p:sp>
      <p:sp>
        <p:nvSpPr>
          <p:cNvPr id="11" name="テキスト ボックス 10">
            <a:extLst>
              <a:ext uri="{FF2B5EF4-FFF2-40B4-BE49-F238E27FC236}">
                <a16:creationId xmlns:a16="http://schemas.microsoft.com/office/drawing/2014/main" id="{B6546878-6698-1FB8-6FAA-B6B911467190}"/>
              </a:ext>
            </a:extLst>
          </p:cNvPr>
          <p:cNvSpPr txBox="1"/>
          <p:nvPr/>
        </p:nvSpPr>
        <p:spPr>
          <a:xfrm>
            <a:off x="5217144" y="1236816"/>
            <a:ext cx="3459312" cy="3416320"/>
          </a:xfrm>
          <a:prstGeom prst="rect">
            <a:avLst/>
          </a:prstGeom>
          <a:noFill/>
          <a:ln>
            <a:solidFill>
              <a:schemeClr val="tx1"/>
            </a:solidFill>
          </a:ln>
        </p:spPr>
        <p:txBody>
          <a:bodyPr wrap="square" rtlCol="0">
            <a:spAutoFit/>
          </a:bodyPr>
          <a:lstStyle/>
          <a:p>
            <a:r>
              <a:rPr lang="ja-JP" altLang="en-US" b="1" dirty="0"/>
              <a:t>①安全安心な移動手段の減少</a:t>
            </a:r>
            <a:endParaRPr lang="en-US" altLang="ja-JP" b="1" dirty="0"/>
          </a:p>
          <a:p>
            <a:pPr marL="92075" indent="80963"/>
            <a:r>
              <a:rPr lang="ja-JP" altLang="en-US" b="1" dirty="0"/>
              <a:t>・バス路線廃止・減便</a:t>
            </a:r>
            <a:endParaRPr lang="en-US" altLang="ja-JP" b="1" dirty="0"/>
          </a:p>
          <a:p>
            <a:pPr marL="92075" indent="80963"/>
            <a:r>
              <a:rPr lang="ja-JP" altLang="en-US" b="1" dirty="0"/>
              <a:t>・高齢化による免許返納</a:t>
            </a:r>
            <a:endParaRPr lang="en-US" altLang="ja-JP" b="1" dirty="0"/>
          </a:p>
          <a:p>
            <a:pPr marL="92075" indent="80963"/>
            <a:r>
              <a:rPr lang="ja-JP" altLang="en-US" b="1" dirty="0"/>
              <a:t>・事件事故への不安</a:t>
            </a:r>
            <a:endParaRPr lang="en-US" altLang="ja-JP" b="1" dirty="0"/>
          </a:p>
          <a:p>
            <a:r>
              <a:rPr lang="ja-JP" altLang="en-US" b="1" dirty="0"/>
              <a:t>②利用者のコスト許容力低下</a:t>
            </a:r>
            <a:endParaRPr lang="en-US" altLang="ja-JP" b="1" dirty="0"/>
          </a:p>
          <a:p>
            <a:pPr indent="173038"/>
            <a:r>
              <a:rPr lang="ja-JP" altLang="en-US" b="1" dirty="0"/>
              <a:t>・年金生活者が多い</a:t>
            </a:r>
            <a:endParaRPr lang="en-US" altLang="ja-JP" b="1" dirty="0"/>
          </a:p>
          <a:p>
            <a:pPr indent="173038"/>
            <a:r>
              <a:rPr lang="ja-JP" altLang="en-US" b="1" dirty="0"/>
              <a:t>・子育て世代はとも働きが多い</a:t>
            </a:r>
            <a:endParaRPr lang="en-US" altLang="ja-JP" b="1" dirty="0"/>
          </a:p>
          <a:p>
            <a:pPr indent="173038"/>
            <a:r>
              <a:rPr lang="ja-JP" altLang="en-US" b="1" dirty="0"/>
              <a:t>・料金の高騰</a:t>
            </a:r>
            <a:endParaRPr lang="en-US" altLang="ja-JP" b="1" dirty="0"/>
          </a:p>
          <a:p>
            <a:r>
              <a:rPr lang="ja-JP" altLang="en-US" b="1" dirty="0"/>
              <a:t>③社会資源の減少</a:t>
            </a:r>
            <a:endParaRPr lang="en-US" altLang="ja-JP" b="1" dirty="0"/>
          </a:p>
          <a:p>
            <a:pPr indent="173038"/>
            <a:r>
              <a:rPr lang="ja-JP" altLang="en-US" b="1" dirty="0"/>
              <a:t>・商店飲食店の廃業</a:t>
            </a:r>
            <a:endParaRPr lang="en-US" altLang="ja-JP" b="1" dirty="0"/>
          </a:p>
          <a:p>
            <a:pPr indent="173038"/>
            <a:r>
              <a:rPr lang="ja-JP" altLang="en-US" b="1" dirty="0"/>
              <a:t>・各種施設の市街地集中</a:t>
            </a:r>
            <a:endParaRPr lang="en-US" altLang="ja-JP" b="1" dirty="0"/>
          </a:p>
          <a:p>
            <a:pPr indent="173038"/>
            <a:r>
              <a:rPr lang="ja-JP" altLang="en-US" b="1" dirty="0"/>
              <a:t>・医療機関・学校等の集約化</a:t>
            </a:r>
            <a:endParaRPr lang="en-US" altLang="ja-JP" b="1" dirty="0"/>
          </a:p>
        </p:txBody>
      </p:sp>
      <p:sp>
        <p:nvSpPr>
          <p:cNvPr id="12" name="テキスト ボックス 11">
            <a:extLst>
              <a:ext uri="{FF2B5EF4-FFF2-40B4-BE49-F238E27FC236}">
                <a16:creationId xmlns:a16="http://schemas.microsoft.com/office/drawing/2014/main" id="{0E36EF95-22B9-165D-E1FD-6B0495A7A9E6}"/>
              </a:ext>
            </a:extLst>
          </p:cNvPr>
          <p:cNvSpPr txBox="1"/>
          <p:nvPr/>
        </p:nvSpPr>
        <p:spPr>
          <a:xfrm>
            <a:off x="611560" y="867510"/>
            <a:ext cx="2284911" cy="369332"/>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ja-JP" altLang="en-US" b="1" dirty="0">
                <a:solidFill>
                  <a:schemeClr val="bg1"/>
                </a:solidFill>
              </a:rPr>
              <a:t>交通機関側の問題</a:t>
            </a:r>
            <a:endParaRPr lang="en-US" altLang="ja-JP" b="1" dirty="0">
              <a:solidFill>
                <a:schemeClr val="bg1"/>
              </a:solidFill>
            </a:endParaRPr>
          </a:p>
        </p:txBody>
      </p:sp>
      <p:sp>
        <p:nvSpPr>
          <p:cNvPr id="13" name="テキスト ボックス 12">
            <a:extLst>
              <a:ext uri="{FF2B5EF4-FFF2-40B4-BE49-F238E27FC236}">
                <a16:creationId xmlns:a16="http://schemas.microsoft.com/office/drawing/2014/main" id="{D669F29B-AFBC-892D-38CE-2DE515F4BF37}"/>
              </a:ext>
            </a:extLst>
          </p:cNvPr>
          <p:cNvSpPr txBox="1"/>
          <p:nvPr/>
        </p:nvSpPr>
        <p:spPr>
          <a:xfrm>
            <a:off x="611560" y="1236816"/>
            <a:ext cx="3459312" cy="3139321"/>
          </a:xfrm>
          <a:prstGeom prst="rect">
            <a:avLst/>
          </a:prstGeom>
          <a:noFill/>
          <a:ln>
            <a:solidFill>
              <a:schemeClr val="tx1"/>
            </a:solidFill>
          </a:ln>
        </p:spPr>
        <p:txBody>
          <a:bodyPr wrap="square" rtlCol="0">
            <a:spAutoFit/>
          </a:bodyPr>
          <a:lstStyle/>
          <a:p>
            <a:r>
              <a:rPr lang="ja-JP" altLang="en-US" b="1" dirty="0"/>
              <a:t>①運転手不足</a:t>
            </a:r>
            <a:endParaRPr lang="en-US" altLang="ja-JP" b="1" dirty="0"/>
          </a:p>
          <a:p>
            <a:pPr marL="92075" indent="80963"/>
            <a:r>
              <a:rPr lang="ja-JP" altLang="en-US" b="1" dirty="0"/>
              <a:t>・運転高齢化</a:t>
            </a:r>
            <a:endParaRPr lang="en-US" altLang="ja-JP" b="1" dirty="0"/>
          </a:p>
          <a:p>
            <a:pPr marL="92075" indent="80963"/>
            <a:r>
              <a:rPr lang="ja-JP" altLang="en-US" b="1" dirty="0"/>
              <a:t>・労働条件</a:t>
            </a:r>
            <a:endParaRPr lang="en-US" altLang="ja-JP" b="1" dirty="0"/>
          </a:p>
          <a:p>
            <a:pPr marL="92075" indent="80963"/>
            <a:r>
              <a:rPr lang="ja-JP" altLang="en-US" b="1" dirty="0"/>
              <a:t>・働き方改革</a:t>
            </a:r>
            <a:endParaRPr lang="en-US" altLang="ja-JP" b="1" dirty="0"/>
          </a:p>
          <a:p>
            <a:r>
              <a:rPr lang="ja-JP" altLang="en-US" b="1" dirty="0"/>
              <a:t>②利用者の減少</a:t>
            </a:r>
            <a:endParaRPr lang="en-US" altLang="ja-JP" b="1" dirty="0"/>
          </a:p>
          <a:p>
            <a:pPr indent="173038"/>
            <a:r>
              <a:rPr lang="ja-JP" altLang="en-US" b="1" dirty="0"/>
              <a:t>・人口の減少（少子高齢化）</a:t>
            </a:r>
            <a:endParaRPr lang="en-US" altLang="ja-JP" b="1" dirty="0"/>
          </a:p>
          <a:p>
            <a:r>
              <a:rPr lang="ja-JP" altLang="en-US" b="1" dirty="0"/>
              <a:t>③高コスト構造</a:t>
            </a:r>
            <a:endParaRPr lang="en-US" altLang="ja-JP" b="1" dirty="0"/>
          </a:p>
          <a:p>
            <a:pPr indent="173038"/>
            <a:r>
              <a:rPr lang="ja-JP" altLang="en-US" b="1" dirty="0"/>
              <a:t>・燃料費高騰</a:t>
            </a:r>
            <a:endParaRPr lang="en-US" altLang="ja-JP" b="1" dirty="0"/>
          </a:p>
          <a:p>
            <a:pPr indent="173038"/>
            <a:r>
              <a:rPr lang="ja-JP" altLang="en-US" b="1" dirty="0"/>
              <a:t>・人件費高騰</a:t>
            </a:r>
            <a:endParaRPr lang="en-US" altLang="ja-JP" b="1" dirty="0"/>
          </a:p>
          <a:p>
            <a:pPr indent="173038"/>
            <a:r>
              <a:rPr lang="ja-JP" altLang="en-US" b="1" dirty="0"/>
              <a:t>・働き方改革</a:t>
            </a:r>
            <a:endParaRPr lang="en-US" altLang="ja-JP" b="1" dirty="0"/>
          </a:p>
          <a:p>
            <a:pPr indent="173038"/>
            <a:r>
              <a:rPr lang="ja-JP" altLang="en-US" b="1" dirty="0"/>
              <a:t>・車両と利用者数のミスマッチ</a:t>
            </a:r>
            <a:endParaRPr lang="en-US" altLang="ja-JP" b="1" dirty="0"/>
          </a:p>
        </p:txBody>
      </p:sp>
      <p:sp>
        <p:nvSpPr>
          <p:cNvPr id="14" name="テキスト ボックス 13">
            <a:extLst>
              <a:ext uri="{FF2B5EF4-FFF2-40B4-BE49-F238E27FC236}">
                <a16:creationId xmlns:a16="http://schemas.microsoft.com/office/drawing/2014/main" id="{F85758C6-93E3-8778-021A-BF6C1A931E11}"/>
              </a:ext>
            </a:extLst>
          </p:cNvPr>
          <p:cNvSpPr txBox="1"/>
          <p:nvPr/>
        </p:nvSpPr>
        <p:spPr>
          <a:xfrm>
            <a:off x="179512" y="5157192"/>
            <a:ext cx="8784975" cy="1200329"/>
          </a:xfrm>
          <a:prstGeom prst="rect">
            <a:avLst/>
          </a:prstGeom>
          <a:solidFill>
            <a:schemeClr val="bg1">
              <a:lumMod val="95000"/>
            </a:schemeClr>
          </a:solidFill>
          <a:ln>
            <a:solidFill>
              <a:srgbClr val="FF0000"/>
            </a:solidFill>
          </a:ln>
        </p:spPr>
        <p:txBody>
          <a:bodyPr wrap="square" rtlCol="0">
            <a:spAutoFit/>
          </a:bodyPr>
          <a:lstStyle/>
          <a:p>
            <a:pPr marL="180975" indent="-180975"/>
            <a:r>
              <a:rPr lang="ja-JP" altLang="en-US" b="1" dirty="0">
                <a:solidFill>
                  <a:srgbClr val="C00000"/>
                </a:solidFill>
              </a:rPr>
              <a:t>①運転手不足を解消可能な仕組み</a:t>
            </a:r>
            <a:endParaRPr kumimoji="1" lang="en-US" altLang="ja-JP" b="1" dirty="0">
              <a:solidFill>
                <a:srgbClr val="C00000"/>
              </a:solidFill>
            </a:endParaRPr>
          </a:p>
          <a:p>
            <a:pPr marL="180975" indent="-180975"/>
            <a:r>
              <a:rPr lang="ja-JP" altLang="en-US" b="1" dirty="0">
                <a:solidFill>
                  <a:srgbClr val="C00000"/>
                </a:solidFill>
              </a:rPr>
              <a:t>②利用者が安心安全な仕組み</a:t>
            </a:r>
            <a:endParaRPr lang="en-US" altLang="ja-JP" b="1" dirty="0">
              <a:solidFill>
                <a:srgbClr val="C00000"/>
              </a:solidFill>
            </a:endParaRPr>
          </a:p>
          <a:p>
            <a:pPr marL="180975" indent="-180975"/>
            <a:r>
              <a:rPr lang="ja-JP" altLang="en-US" b="1" dirty="0">
                <a:solidFill>
                  <a:srgbClr val="C00000"/>
                </a:solidFill>
              </a:rPr>
              <a:t>③利用者の許容範囲の運賃</a:t>
            </a:r>
            <a:endParaRPr lang="en-US" altLang="ja-JP" b="1" dirty="0">
              <a:solidFill>
                <a:srgbClr val="C00000"/>
              </a:solidFill>
            </a:endParaRPr>
          </a:p>
          <a:p>
            <a:pPr marL="180975" indent="-180975"/>
            <a:r>
              <a:rPr lang="ja-JP" altLang="en-US" b="1" dirty="0">
                <a:solidFill>
                  <a:srgbClr val="C00000"/>
                </a:solidFill>
              </a:rPr>
              <a:t>④採算化可能な運賃事業構造</a:t>
            </a:r>
            <a:endParaRPr lang="en-US" altLang="ja-JP" b="1" dirty="0">
              <a:solidFill>
                <a:srgbClr val="C00000"/>
              </a:solidFill>
            </a:endParaRPr>
          </a:p>
        </p:txBody>
      </p:sp>
      <p:sp>
        <p:nvSpPr>
          <p:cNvPr id="15" name="テキスト ボックス 14">
            <a:extLst>
              <a:ext uri="{FF2B5EF4-FFF2-40B4-BE49-F238E27FC236}">
                <a16:creationId xmlns:a16="http://schemas.microsoft.com/office/drawing/2014/main" id="{47322C4E-CDC4-70E4-D31A-69A8E16FDBA2}"/>
              </a:ext>
            </a:extLst>
          </p:cNvPr>
          <p:cNvSpPr txBox="1"/>
          <p:nvPr/>
        </p:nvSpPr>
        <p:spPr>
          <a:xfrm>
            <a:off x="198857" y="4797152"/>
            <a:ext cx="2284911" cy="369332"/>
          </a:xfrm>
          <a:prstGeom prst="rect">
            <a:avLst/>
          </a:prstGeom>
          <a:solidFill>
            <a:srgbClr val="FF0000"/>
          </a:solidFill>
          <a:ln>
            <a:solidFill>
              <a:schemeClr val="tx1"/>
            </a:solidFill>
          </a:ln>
        </p:spPr>
        <p:txBody>
          <a:bodyPr wrap="square" rtlCol="0">
            <a:spAutoFit/>
          </a:bodyPr>
          <a:lstStyle/>
          <a:p>
            <a:pPr algn="ctr"/>
            <a:r>
              <a:rPr lang="ja-JP" altLang="en-US" b="1" dirty="0">
                <a:solidFill>
                  <a:schemeClr val="bg1"/>
                </a:solidFill>
              </a:rPr>
              <a:t>解決すべき課題</a:t>
            </a:r>
            <a:endParaRPr lang="en-US" altLang="ja-JP" b="1" dirty="0">
              <a:solidFill>
                <a:schemeClr val="bg1"/>
              </a:solidFill>
            </a:endParaRPr>
          </a:p>
        </p:txBody>
      </p:sp>
      <p:sp>
        <p:nvSpPr>
          <p:cNvPr id="17" name="矢印: 下 16">
            <a:extLst>
              <a:ext uri="{FF2B5EF4-FFF2-40B4-BE49-F238E27FC236}">
                <a16:creationId xmlns:a16="http://schemas.microsoft.com/office/drawing/2014/main" id="{D9447221-A772-1983-A069-B7B0389C5062}"/>
              </a:ext>
            </a:extLst>
          </p:cNvPr>
          <p:cNvSpPr/>
          <p:nvPr/>
        </p:nvSpPr>
        <p:spPr bwMode="auto">
          <a:xfrm>
            <a:off x="2987824" y="4653136"/>
            <a:ext cx="504056" cy="288032"/>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矢印: 下 17">
            <a:extLst>
              <a:ext uri="{FF2B5EF4-FFF2-40B4-BE49-F238E27FC236}">
                <a16:creationId xmlns:a16="http://schemas.microsoft.com/office/drawing/2014/main" id="{98FCBBEB-8C96-240C-538D-4BEB3F551A38}"/>
              </a:ext>
            </a:extLst>
          </p:cNvPr>
          <p:cNvSpPr/>
          <p:nvPr/>
        </p:nvSpPr>
        <p:spPr bwMode="auto">
          <a:xfrm>
            <a:off x="6694772" y="4797152"/>
            <a:ext cx="504056" cy="288032"/>
          </a:xfrm>
          <a:prstGeom prst="downArrow">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99638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05">
            <a:extLst>
              <a:ext uri="{FF2B5EF4-FFF2-40B4-BE49-F238E27FC236}">
                <a16:creationId xmlns:a16="http://schemas.microsoft.com/office/drawing/2014/main" id="{B17FC17C-57DA-9F10-BB6D-99809B8DB89B}"/>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rPr>
              <a:t>事業の背景</a:t>
            </a:r>
            <a:endParaRPr kumimoji="1" lang="en-US" altLang="ja-JP"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8826" y="6465570"/>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雲 3">
            <a:extLst>
              <a:ext uri="{FF2B5EF4-FFF2-40B4-BE49-F238E27FC236}">
                <a16:creationId xmlns:a16="http://schemas.microsoft.com/office/drawing/2014/main" id="{7B818C11-0868-F6E2-9162-C980F645DA26}"/>
              </a:ext>
            </a:extLst>
          </p:cNvPr>
          <p:cNvSpPr/>
          <p:nvPr/>
        </p:nvSpPr>
        <p:spPr bwMode="auto">
          <a:xfrm>
            <a:off x="1294048" y="891969"/>
            <a:ext cx="6552727" cy="165860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2AAAAAB4-667C-8C86-D4E0-901FE951D1AB}"/>
              </a:ext>
            </a:extLst>
          </p:cNvPr>
          <p:cNvSpPr txBox="1"/>
          <p:nvPr/>
        </p:nvSpPr>
        <p:spPr>
          <a:xfrm>
            <a:off x="3211880" y="909075"/>
            <a:ext cx="2736304" cy="400110"/>
          </a:xfrm>
          <a:prstGeom prst="rect">
            <a:avLst/>
          </a:prstGeom>
          <a:noFill/>
        </p:spPr>
        <p:txBody>
          <a:bodyPr wrap="square" rtlCol="0">
            <a:spAutoFit/>
          </a:bodyPr>
          <a:lstStyle/>
          <a:p>
            <a:pPr algn="ctr"/>
            <a:r>
              <a:rPr kumimoji="1" lang="ja-JP" altLang="en-US" sz="2000" u="sng" dirty="0"/>
              <a:t>国内の背景</a:t>
            </a:r>
          </a:p>
        </p:txBody>
      </p:sp>
      <p:sp>
        <p:nvSpPr>
          <p:cNvPr id="7" name="テキスト ボックス 6">
            <a:extLst>
              <a:ext uri="{FF2B5EF4-FFF2-40B4-BE49-F238E27FC236}">
                <a16:creationId xmlns:a16="http://schemas.microsoft.com/office/drawing/2014/main" id="{758C6ED5-2848-13E2-1D40-63D0EA41D156}"/>
              </a:ext>
            </a:extLst>
          </p:cNvPr>
          <p:cNvSpPr txBox="1"/>
          <p:nvPr/>
        </p:nvSpPr>
        <p:spPr>
          <a:xfrm>
            <a:off x="2591780" y="1258301"/>
            <a:ext cx="4248472" cy="1200329"/>
          </a:xfrm>
          <a:prstGeom prst="rect">
            <a:avLst/>
          </a:prstGeom>
          <a:noFill/>
        </p:spPr>
        <p:txBody>
          <a:bodyPr wrap="square" rtlCol="0">
            <a:spAutoFit/>
          </a:bodyPr>
          <a:lstStyle/>
          <a:p>
            <a:r>
              <a:rPr kumimoji="1" lang="ja-JP" altLang="en-US" b="1" dirty="0"/>
              <a:t>・少子高齢化→地域での急激な人口減少</a:t>
            </a:r>
            <a:endParaRPr kumimoji="1" lang="en-US" altLang="ja-JP" b="1" dirty="0"/>
          </a:p>
          <a:p>
            <a:r>
              <a:rPr lang="ja-JP" altLang="en-US" b="1" dirty="0"/>
              <a:t>・公共交通手段の減便撤退</a:t>
            </a:r>
            <a:endParaRPr lang="en-US" altLang="ja-JP" b="1" dirty="0"/>
          </a:p>
          <a:p>
            <a:r>
              <a:rPr kumimoji="1" lang="ja-JP" altLang="en-US" b="1" dirty="0"/>
              <a:t>・移動の減少→地域経済の疲弊</a:t>
            </a:r>
            <a:endParaRPr kumimoji="1" lang="en-US" altLang="ja-JP" b="1" dirty="0"/>
          </a:p>
          <a:p>
            <a:r>
              <a:rPr kumimoji="1" lang="ja-JP" altLang="en-US" b="1" dirty="0"/>
              <a:t>（経済は人・モノの移動で活性化）</a:t>
            </a:r>
          </a:p>
        </p:txBody>
      </p:sp>
      <p:sp>
        <p:nvSpPr>
          <p:cNvPr id="8" name="テキスト ボックス 7">
            <a:extLst>
              <a:ext uri="{FF2B5EF4-FFF2-40B4-BE49-F238E27FC236}">
                <a16:creationId xmlns:a16="http://schemas.microsoft.com/office/drawing/2014/main" id="{CFF4DE3C-1B54-21F8-1F44-516F32BAEC23}"/>
              </a:ext>
            </a:extLst>
          </p:cNvPr>
          <p:cNvSpPr txBox="1"/>
          <p:nvPr/>
        </p:nvSpPr>
        <p:spPr>
          <a:xfrm>
            <a:off x="1721518" y="2780928"/>
            <a:ext cx="5586786" cy="646331"/>
          </a:xfrm>
          <a:prstGeom prst="rect">
            <a:avLst/>
          </a:prstGeom>
          <a:noFill/>
          <a:ln w="6350">
            <a:solidFill>
              <a:schemeClr val="tx1"/>
            </a:solidFill>
          </a:ln>
        </p:spPr>
        <p:txBody>
          <a:bodyPr wrap="none" rtlCol="0">
            <a:spAutoFit/>
          </a:bodyPr>
          <a:lstStyle/>
          <a:p>
            <a:r>
              <a:rPr kumimoji="1" lang="ja-JP" altLang="en-US" b="1" dirty="0"/>
              <a:t>国土交通省「交通空白」解消本部設置（Ｒ６．７．１６）</a:t>
            </a:r>
            <a:endParaRPr kumimoji="1" lang="en-US" altLang="ja-JP" b="1" dirty="0"/>
          </a:p>
          <a:p>
            <a:r>
              <a:rPr lang="ja-JP" altLang="en-US" b="1" dirty="0"/>
              <a:t>「公共」ライドシェア、日本版ライドシェへの取り組み強化</a:t>
            </a:r>
            <a:endParaRPr kumimoji="1" lang="ja-JP" altLang="en-US" b="1" dirty="0"/>
          </a:p>
        </p:txBody>
      </p:sp>
      <p:sp>
        <p:nvSpPr>
          <p:cNvPr id="9" name="雲 8">
            <a:extLst>
              <a:ext uri="{FF2B5EF4-FFF2-40B4-BE49-F238E27FC236}">
                <a16:creationId xmlns:a16="http://schemas.microsoft.com/office/drawing/2014/main" id="{36028639-4ABE-F188-CB9C-E154BF4B56B6}"/>
              </a:ext>
            </a:extLst>
          </p:cNvPr>
          <p:cNvSpPr/>
          <p:nvPr/>
        </p:nvSpPr>
        <p:spPr bwMode="auto">
          <a:xfrm>
            <a:off x="611560" y="5085184"/>
            <a:ext cx="8064896" cy="1296144"/>
          </a:xfrm>
          <a:prstGeom prst="cloud">
            <a:avLst/>
          </a:prstGeom>
          <a:solidFill>
            <a:srgbClr val="FFC000">
              <a:alpha val="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697C5BA4-AA03-8862-2966-9A28AFD73BF0}"/>
              </a:ext>
            </a:extLst>
          </p:cNvPr>
          <p:cNvSpPr txBox="1"/>
          <p:nvPr/>
        </p:nvSpPr>
        <p:spPr>
          <a:xfrm>
            <a:off x="3383868" y="5180457"/>
            <a:ext cx="2736304" cy="400110"/>
          </a:xfrm>
          <a:prstGeom prst="rect">
            <a:avLst/>
          </a:prstGeom>
          <a:noFill/>
        </p:spPr>
        <p:txBody>
          <a:bodyPr wrap="square" rtlCol="0">
            <a:spAutoFit/>
          </a:bodyPr>
          <a:lstStyle/>
          <a:p>
            <a:pPr algn="ctr"/>
            <a:r>
              <a:rPr kumimoji="1" lang="ja-JP" altLang="en-US" sz="2000" u="sng" dirty="0"/>
              <a:t>伊東市の背景</a:t>
            </a:r>
          </a:p>
        </p:txBody>
      </p:sp>
      <p:sp>
        <p:nvSpPr>
          <p:cNvPr id="11" name="テキスト ボックス 10">
            <a:extLst>
              <a:ext uri="{FF2B5EF4-FFF2-40B4-BE49-F238E27FC236}">
                <a16:creationId xmlns:a16="http://schemas.microsoft.com/office/drawing/2014/main" id="{AE72756D-B6E6-4238-017C-C921087DDF34}"/>
              </a:ext>
            </a:extLst>
          </p:cNvPr>
          <p:cNvSpPr txBox="1"/>
          <p:nvPr/>
        </p:nvSpPr>
        <p:spPr>
          <a:xfrm>
            <a:off x="1403649" y="5532789"/>
            <a:ext cx="6696744" cy="646331"/>
          </a:xfrm>
          <a:prstGeom prst="rect">
            <a:avLst/>
          </a:prstGeom>
          <a:noFill/>
        </p:spPr>
        <p:txBody>
          <a:bodyPr wrap="square" rtlCol="0">
            <a:spAutoFit/>
          </a:bodyPr>
          <a:lstStyle/>
          <a:p>
            <a:r>
              <a:rPr kumimoji="1" lang="ja-JP" altLang="en-US" b="1" dirty="0"/>
              <a:t>・高い高齢化率（４３、６％→見込まれる免許返納の増加</a:t>
            </a:r>
            <a:endParaRPr kumimoji="1" lang="en-US" altLang="ja-JP" b="1" dirty="0"/>
          </a:p>
          <a:p>
            <a:r>
              <a:rPr lang="ja-JP" altLang="en-US" b="1" dirty="0"/>
              <a:t>・少子高齢化人口減少→運転手不足、公共交通の減便、路線廃止</a:t>
            </a:r>
            <a:endParaRPr kumimoji="1" lang="en-US" altLang="ja-JP" b="1" dirty="0"/>
          </a:p>
        </p:txBody>
      </p:sp>
      <p:cxnSp>
        <p:nvCxnSpPr>
          <p:cNvPr id="13" name="直線コネクタ 12">
            <a:extLst>
              <a:ext uri="{FF2B5EF4-FFF2-40B4-BE49-F238E27FC236}">
                <a16:creationId xmlns:a16="http://schemas.microsoft.com/office/drawing/2014/main" id="{E6BCDC3E-2D40-1FAD-A60A-656CE39B0F31}"/>
              </a:ext>
            </a:extLst>
          </p:cNvPr>
          <p:cNvCxnSpPr/>
          <p:nvPr/>
        </p:nvCxnSpPr>
        <p:spPr bwMode="auto">
          <a:xfrm>
            <a:off x="611560" y="5085183"/>
            <a:ext cx="820891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矢印: 下 13">
            <a:extLst>
              <a:ext uri="{FF2B5EF4-FFF2-40B4-BE49-F238E27FC236}">
                <a16:creationId xmlns:a16="http://schemas.microsoft.com/office/drawing/2014/main" id="{620B61C0-C50E-9D33-E69F-DB92A5260019}"/>
              </a:ext>
            </a:extLst>
          </p:cNvPr>
          <p:cNvSpPr/>
          <p:nvPr/>
        </p:nvSpPr>
        <p:spPr bwMode="auto">
          <a:xfrm>
            <a:off x="4139952" y="2564362"/>
            <a:ext cx="648072" cy="216566"/>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5" name="矢印: 下 14">
            <a:extLst>
              <a:ext uri="{FF2B5EF4-FFF2-40B4-BE49-F238E27FC236}">
                <a16:creationId xmlns:a16="http://schemas.microsoft.com/office/drawing/2014/main" id="{B5DF8402-40DC-CC1D-E165-8EE5F049E2FC}"/>
              </a:ext>
            </a:extLst>
          </p:cNvPr>
          <p:cNvSpPr/>
          <p:nvPr/>
        </p:nvSpPr>
        <p:spPr bwMode="auto">
          <a:xfrm rot="10800000">
            <a:off x="4145127" y="4869160"/>
            <a:ext cx="648072" cy="216566"/>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7" name="矢印: 下 16">
            <a:extLst>
              <a:ext uri="{FF2B5EF4-FFF2-40B4-BE49-F238E27FC236}">
                <a16:creationId xmlns:a16="http://schemas.microsoft.com/office/drawing/2014/main" id="{E7950B0D-874F-6ED5-B966-040CF97A0382}"/>
              </a:ext>
            </a:extLst>
          </p:cNvPr>
          <p:cNvSpPr/>
          <p:nvPr/>
        </p:nvSpPr>
        <p:spPr bwMode="auto">
          <a:xfrm>
            <a:off x="4139952" y="3461770"/>
            <a:ext cx="648072" cy="216566"/>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12DA2849-638C-D242-3EEB-BE1B8502AA9A}"/>
              </a:ext>
            </a:extLst>
          </p:cNvPr>
          <p:cNvSpPr txBox="1"/>
          <p:nvPr/>
        </p:nvSpPr>
        <p:spPr>
          <a:xfrm>
            <a:off x="2015716" y="3715986"/>
            <a:ext cx="4896544" cy="1200329"/>
          </a:xfrm>
          <a:prstGeom prst="rect">
            <a:avLst/>
          </a:prstGeom>
          <a:solidFill>
            <a:schemeClr val="bg1"/>
          </a:solidFill>
          <a:ln w="6350">
            <a:solidFill>
              <a:srgbClr val="FF0000"/>
            </a:solidFill>
          </a:ln>
        </p:spPr>
        <p:txBody>
          <a:bodyPr wrap="square" rtlCol="0">
            <a:spAutoFit/>
          </a:bodyPr>
          <a:lstStyle/>
          <a:p>
            <a:r>
              <a:rPr kumimoji="1" lang="ja-JP" altLang="en-US" b="1" u="sng" dirty="0">
                <a:solidFill>
                  <a:srgbClr val="FF0000"/>
                </a:solidFill>
              </a:rPr>
              <a:t>共創・ＭａａＳ実証プロジェクト</a:t>
            </a:r>
            <a:endParaRPr kumimoji="1" lang="en-US" altLang="ja-JP" b="1" u="sng" dirty="0">
              <a:solidFill>
                <a:srgbClr val="FF0000"/>
              </a:solidFill>
            </a:endParaRPr>
          </a:p>
          <a:p>
            <a:r>
              <a:rPr lang="ja-JP" altLang="en-US" b="1" dirty="0">
                <a:solidFill>
                  <a:srgbClr val="FF0000"/>
                </a:solidFill>
              </a:rPr>
              <a:t>☞</a:t>
            </a:r>
            <a:r>
              <a:rPr kumimoji="1" lang="ja-JP" altLang="en-US" b="1" dirty="0">
                <a:solidFill>
                  <a:srgbClr val="FF0000"/>
                </a:solidFill>
              </a:rPr>
              <a:t>伊東地域交通基盤協議会準備会の発足</a:t>
            </a:r>
            <a:endParaRPr kumimoji="1" lang="en-US" altLang="ja-JP" b="1" dirty="0">
              <a:solidFill>
                <a:srgbClr val="FF0000"/>
              </a:solidFill>
            </a:endParaRPr>
          </a:p>
          <a:p>
            <a:r>
              <a:rPr kumimoji="1" lang="ja-JP" altLang="en-US" b="1" dirty="0">
                <a:solidFill>
                  <a:srgbClr val="FF0000"/>
                </a:solidFill>
              </a:rPr>
              <a:t>☞伊東地域交通基盤構築事業の申請・採択</a:t>
            </a:r>
            <a:endParaRPr kumimoji="1" lang="en-US" altLang="ja-JP" b="1" dirty="0">
              <a:solidFill>
                <a:srgbClr val="FF0000"/>
              </a:solidFill>
            </a:endParaRPr>
          </a:p>
          <a:p>
            <a:r>
              <a:rPr lang="ja-JP" altLang="en-US" b="1" dirty="0">
                <a:solidFill>
                  <a:srgbClr val="FF0000"/>
                </a:solidFill>
              </a:rPr>
              <a:t>☞伊東地域交通基盤協議会発足</a:t>
            </a:r>
            <a:endParaRPr kumimoji="1" lang="ja-JP" altLang="en-US" b="1" dirty="0">
              <a:solidFill>
                <a:srgbClr val="FF0000"/>
              </a:solidFill>
            </a:endParaRPr>
          </a:p>
        </p:txBody>
      </p:sp>
      <p:sp>
        <p:nvSpPr>
          <p:cNvPr id="19" name="矢印: 下 18">
            <a:extLst>
              <a:ext uri="{FF2B5EF4-FFF2-40B4-BE49-F238E27FC236}">
                <a16:creationId xmlns:a16="http://schemas.microsoft.com/office/drawing/2014/main" id="{B34AB68A-B140-B673-5D67-D7E36A263532}"/>
              </a:ext>
            </a:extLst>
          </p:cNvPr>
          <p:cNvSpPr/>
          <p:nvPr/>
        </p:nvSpPr>
        <p:spPr bwMode="auto">
          <a:xfrm rot="16200000">
            <a:off x="6793060" y="4135650"/>
            <a:ext cx="648072" cy="2165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9C908730-2970-DF44-FB43-FEC05FB24A16}"/>
              </a:ext>
            </a:extLst>
          </p:cNvPr>
          <p:cNvSpPr txBox="1"/>
          <p:nvPr/>
        </p:nvSpPr>
        <p:spPr>
          <a:xfrm>
            <a:off x="7290270" y="4023831"/>
            <a:ext cx="1714564" cy="369332"/>
          </a:xfrm>
          <a:prstGeom prst="rect">
            <a:avLst/>
          </a:prstGeom>
          <a:solidFill>
            <a:schemeClr val="bg1"/>
          </a:solidFill>
          <a:ln w="6350">
            <a:noFill/>
          </a:ln>
        </p:spPr>
        <p:txBody>
          <a:bodyPr wrap="square" rtlCol="0">
            <a:spAutoFit/>
          </a:bodyPr>
          <a:lstStyle/>
          <a:p>
            <a:r>
              <a:rPr kumimoji="1" lang="ja-JP" altLang="en-US" b="1" dirty="0">
                <a:solidFill>
                  <a:srgbClr val="FF0000"/>
                </a:solidFill>
              </a:rPr>
              <a:t>実証・事業化へ</a:t>
            </a:r>
          </a:p>
        </p:txBody>
      </p:sp>
    </p:spTree>
    <p:extLst>
      <p:ext uri="{BB962C8B-B14F-4D97-AF65-F5344CB8AC3E}">
        <p14:creationId xmlns:p14="http://schemas.microsoft.com/office/powerpoint/2010/main" val="2096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1588" y="6480338"/>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205">
            <a:extLst>
              <a:ext uri="{FF2B5EF4-FFF2-40B4-BE49-F238E27FC236}">
                <a16:creationId xmlns:a16="http://schemas.microsoft.com/office/drawing/2014/main" id="{9B613CF0-3D67-E572-B882-A736185342D8}"/>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ja-JP" altLang="en-US" sz="3200" dirty="0">
                <a:solidFill>
                  <a:srgbClr val="595959"/>
                </a:solidFill>
              </a:rPr>
              <a:t>実用化時に目指す姿</a:t>
            </a:r>
            <a:endParaRPr lang="en-US" altLang="ja-JP" sz="3200" dirty="0">
              <a:solidFill>
                <a:srgbClr val="595959"/>
              </a:solidFill>
            </a:endParaRPr>
          </a:p>
        </p:txBody>
      </p:sp>
      <p:sp>
        <p:nvSpPr>
          <p:cNvPr id="8" name="矢印: 上 7">
            <a:extLst>
              <a:ext uri="{FF2B5EF4-FFF2-40B4-BE49-F238E27FC236}">
                <a16:creationId xmlns:a16="http://schemas.microsoft.com/office/drawing/2014/main" id="{D953E2FD-6CBE-016C-DC30-E9CF9F5D7503}"/>
              </a:ext>
            </a:extLst>
          </p:cNvPr>
          <p:cNvSpPr/>
          <p:nvPr/>
        </p:nvSpPr>
        <p:spPr bwMode="auto">
          <a:xfrm>
            <a:off x="4414076" y="5504226"/>
            <a:ext cx="273514" cy="187768"/>
          </a:xfrm>
          <a:prstGeom prst="up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9" name="図 8">
            <a:extLst>
              <a:ext uri="{FF2B5EF4-FFF2-40B4-BE49-F238E27FC236}">
                <a16:creationId xmlns:a16="http://schemas.microsoft.com/office/drawing/2014/main" id="{0CB9EFFF-48EF-FD46-65B8-0478E85364C6}"/>
              </a:ext>
            </a:extLst>
          </p:cNvPr>
          <p:cNvPicPr>
            <a:picLocks noChangeAspect="1"/>
          </p:cNvPicPr>
          <p:nvPr/>
        </p:nvPicPr>
        <p:blipFill>
          <a:blip r:embed="rId2"/>
          <a:stretch>
            <a:fillRect/>
          </a:stretch>
        </p:blipFill>
        <p:spPr>
          <a:xfrm>
            <a:off x="4353707" y="4524172"/>
            <a:ext cx="360887" cy="460293"/>
          </a:xfrm>
          <a:prstGeom prst="rect">
            <a:avLst/>
          </a:prstGeom>
        </p:spPr>
      </p:pic>
      <p:sp>
        <p:nvSpPr>
          <p:cNvPr id="10" name="テキスト ボックス 9">
            <a:extLst>
              <a:ext uri="{FF2B5EF4-FFF2-40B4-BE49-F238E27FC236}">
                <a16:creationId xmlns:a16="http://schemas.microsoft.com/office/drawing/2014/main" id="{43EB0FAF-41DB-D12F-4324-D9188D7B1BCC}"/>
              </a:ext>
            </a:extLst>
          </p:cNvPr>
          <p:cNvSpPr txBox="1"/>
          <p:nvPr/>
        </p:nvSpPr>
        <p:spPr>
          <a:xfrm>
            <a:off x="3754139" y="4999440"/>
            <a:ext cx="1681957" cy="276999"/>
          </a:xfrm>
          <a:prstGeom prst="rect">
            <a:avLst/>
          </a:prstGeom>
          <a:noFill/>
        </p:spPr>
        <p:txBody>
          <a:bodyPr wrap="square" rtlCol="0">
            <a:spAutoFit/>
          </a:bodyPr>
          <a:lstStyle/>
          <a:p>
            <a:pPr algn="ctr"/>
            <a:r>
              <a:rPr lang="ja-JP" altLang="en-US" sz="1200" b="1" dirty="0"/>
              <a:t>伊東交通基盤協議会</a:t>
            </a:r>
            <a:endParaRPr kumimoji="1" lang="en-US" altLang="ja-JP" sz="1200" b="1" dirty="0"/>
          </a:p>
        </p:txBody>
      </p:sp>
      <p:sp>
        <p:nvSpPr>
          <p:cNvPr id="11" name="正方形/長方形 10">
            <a:extLst>
              <a:ext uri="{FF2B5EF4-FFF2-40B4-BE49-F238E27FC236}">
                <a16:creationId xmlns:a16="http://schemas.microsoft.com/office/drawing/2014/main" id="{F5DFB9F3-9D6C-8C74-91A8-42E00D107B2A}"/>
              </a:ext>
            </a:extLst>
          </p:cNvPr>
          <p:cNvSpPr/>
          <p:nvPr/>
        </p:nvSpPr>
        <p:spPr bwMode="auto">
          <a:xfrm>
            <a:off x="3902619" y="4532846"/>
            <a:ext cx="1333998" cy="872059"/>
          </a:xfrm>
          <a:prstGeom prst="rect">
            <a:avLst/>
          </a:prstGeom>
          <a:no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99AE0498-C8E1-DA73-601E-9ACAAC24FC18}"/>
              </a:ext>
            </a:extLst>
          </p:cNvPr>
          <p:cNvSpPr txBox="1"/>
          <p:nvPr/>
        </p:nvSpPr>
        <p:spPr>
          <a:xfrm>
            <a:off x="3707904" y="5191428"/>
            <a:ext cx="1765395" cy="280018"/>
          </a:xfrm>
          <a:prstGeom prst="rect">
            <a:avLst/>
          </a:prstGeom>
          <a:noFill/>
        </p:spPr>
        <p:txBody>
          <a:bodyPr wrap="square" rtlCol="0">
            <a:spAutoFit/>
          </a:bodyPr>
          <a:lstStyle/>
          <a:p>
            <a:pPr algn="ctr"/>
            <a:r>
              <a:rPr lang="ja-JP" altLang="en-US" sz="1200" b="1" dirty="0"/>
              <a:t>（任意団体→</a:t>
            </a:r>
            <a:r>
              <a:rPr lang="ja-JP" altLang="en-US" sz="1200" b="1" dirty="0">
                <a:solidFill>
                  <a:srgbClr val="FF0000"/>
                </a:solidFill>
              </a:rPr>
              <a:t>ＮＰＯ</a:t>
            </a:r>
            <a:r>
              <a:rPr lang="ja-JP" altLang="en-US" sz="1200" b="1" dirty="0"/>
              <a:t>）</a:t>
            </a:r>
            <a:endParaRPr kumimoji="1" lang="en-US" altLang="ja-JP" sz="1200" b="1" dirty="0"/>
          </a:p>
        </p:txBody>
      </p:sp>
      <p:pic>
        <p:nvPicPr>
          <p:cNvPr id="13" name="図 12">
            <a:extLst>
              <a:ext uri="{FF2B5EF4-FFF2-40B4-BE49-F238E27FC236}">
                <a16:creationId xmlns:a16="http://schemas.microsoft.com/office/drawing/2014/main" id="{9F075D5D-42B3-ADB6-C2EF-020E778D7AEA}"/>
              </a:ext>
            </a:extLst>
          </p:cNvPr>
          <p:cNvPicPr>
            <a:picLocks noChangeAspect="1"/>
          </p:cNvPicPr>
          <p:nvPr/>
        </p:nvPicPr>
        <p:blipFill>
          <a:blip r:embed="rId3"/>
          <a:stretch>
            <a:fillRect/>
          </a:stretch>
        </p:blipFill>
        <p:spPr>
          <a:xfrm flipH="1">
            <a:off x="6459963" y="4798857"/>
            <a:ext cx="415323" cy="234312"/>
          </a:xfrm>
          <a:prstGeom prst="rect">
            <a:avLst/>
          </a:prstGeom>
        </p:spPr>
      </p:pic>
      <p:pic>
        <p:nvPicPr>
          <p:cNvPr id="14" name="図 13">
            <a:extLst>
              <a:ext uri="{FF2B5EF4-FFF2-40B4-BE49-F238E27FC236}">
                <a16:creationId xmlns:a16="http://schemas.microsoft.com/office/drawing/2014/main" id="{E79BAB34-BE4C-3631-F40E-4CDEF3FF9830}"/>
              </a:ext>
            </a:extLst>
          </p:cNvPr>
          <p:cNvPicPr>
            <a:picLocks noChangeAspect="1"/>
          </p:cNvPicPr>
          <p:nvPr/>
        </p:nvPicPr>
        <p:blipFill>
          <a:blip r:embed="rId4"/>
          <a:stretch>
            <a:fillRect/>
          </a:stretch>
        </p:blipFill>
        <p:spPr>
          <a:xfrm>
            <a:off x="6956647" y="4746754"/>
            <a:ext cx="332843" cy="297434"/>
          </a:xfrm>
          <a:prstGeom prst="rect">
            <a:avLst/>
          </a:prstGeom>
        </p:spPr>
      </p:pic>
      <p:sp>
        <p:nvSpPr>
          <p:cNvPr id="15" name="テキスト ボックス 14">
            <a:extLst>
              <a:ext uri="{FF2B5EF4-FFF2-40B4-BE49-F238E27FC236}">
                <a16:creationId xmlns:a16="http://schemas.microsoft.com/office/drawing/2014/main" id="{2696AD78-35B7-D0A0-F654-053BC8034936}"/>
              </a:ext>
            </a:extLst>
          </p:cNvPr>
          <p:cNvSpPr txBox="1"/>
          <p:nvPr/>
        </p:nvSpPr>
        <p:spPr>
          <a:xfrm>
            <a:off x="6012160" y="5064299"/>
            <a:ext cx="2088232" cy="276999"/>
          </a:xfrm>
          <a:prstGeom prst="rect">
            <a:avLst/>
          </a:prstGeom>
          <a:solidFill>
            <a:schemeClr val="bg1">
              <a:lumMod val="50000"/>
            </a:schemeClr>
          </a:solidFill>
        </p:spPr>
        <p:txBody>
          <a:bodyPr wrap="square" rtlCol="0">
            <a:spAutoFit/>
          </a:bodyPr>
          <a:lstStyle>
            <a:defPPr>
              <a:defRPr lang="ja-JP"/>
            </a:defPPr>
            <a:lvl1pPr>
              <a:defRPr sz="1200" b="1">
                <a:solidFill>
                  <a:schemeClr val="bg1"/>
                </a:solidFill>
              </a:defRPr>
            </a:lvl1pPr>
          </a:lstStyle>
          <a:p>
            <a:r>
              <a:rPr lang="ja-JP" altLang="en-US" dirty="0"/>
              <a:t>車保有両・サービス提供管理</a:t>
            </a:r>
            <a:endParaRPr lang="en-US" altLang="ja-JP" dirty="0"/>
          </a:p>
        </p:txBody>
      </p:sp>
      <p:sp>
        <p:nvSpPr>
          <p:cNvPr id="17" name="テキスト ボックス 16">
            <a:extLst>
              <a:ext uri="{FF2B5EF4-FFF2-40B4-BE49-F238E27FC236}">
                <a16:creationId xmlns:a16="http://schemas.microsoft.com/office/drawing/2014/main" id="{27F597B3-D5A8-3F82-7CB3-2E73D35DCFF2}"/>
              </a:ext>
            </a:extLst>
          </p:cNvPr>
          <p:cNvSpPr txBox="1"/>
          <p:nvPr/>
        </p:nvSpPr>
        <p:spPr>
          <a:xfrm>
            <a:off x="6206804" y="4509120"/>
            <a:ext cx="1965596" cy="276999"/>
          </a:xfrm>
          <a:prstGeom prst="rect">
            <a:avLst/>
          </a:prstGeom>
          <a:noFill/>
        </p:spPr>
        <p:txBody>
          <a:bodyPr wrap="square" rtlCol="0">
            <a:spAutoFit/>
          </a:bodyPr>
          <a:lstStyle/>
          <a:p>
            <a:r>
              <a:rPr kumimoji="1" lang="ja-JP" altLang="en-US" sz="1200" b="1" dirty="0">
                <a:solidFill>
                  <a:srgbClr val="C00000"/>
                </a:solidFill>
              </a:rPr>
              <a:t>保険加入白ナンバー車両</a:t>
            </a:r>
            <a:endParaRPr kumimoji="1" lang="en-US" altLang="ja-JP" sz="1200" b="1" dirty="0">
              <a:solidFill>
                <a:srgbClr val="C00000"/>
              </a:solidFill>
            </a:endParaRPr>
          </a:p>
        </p:txBody>
      </p:sp>
      <p:pic>
        <p:nvPicPr>
          <p:cNvPr id="18" name="図 17">
            <a:extLst>
              <a:ext uri="{FF2B5EF4-FFF2-40B4-BE49-F238E27FC236}">
                <a16:creationId xmlns:a16="http://schemas.microsoft.com/office/drawing/2014/main" id="{EB9854F5-4F58-7D4E-0DEC-36C1FBFC66EF}"/>
              </a:ext>
            </a:extLst>
          </p:cNvPr>
          <p:cNvPicPr>
            <a:picLocks noChangeAspect="1"/>
          </p:cNvPicPr>
          <p:nvPr/>
        </p:nvPicPr>
        <p:blipFill>
          <a:blip r:embed="rId5"/>
          <a:stretch>
            <a:fillRect/>
          </a:stretch>
        </p:blipFill>
        <p:spPr>
          <a:xfrm>
            <a:off x="4166575" y="5735281"/>
            <a:ext cx="806085" cy="426625"/>
          </a:xfrm>
          <a:prstGeom prst="rect">
            <a:avLst/>
          </a:prstGeom>
        </p:spPr>
      </p:pic>
      <p:sp>
        <p:nvSpPr>
          <p:cNvPr id="19" name="テキスト ボックス 18">
            <a:extLst>
              <a:ext uri="{FF2B5EF4-FFF2-40B4-BE49-F238E27FC236}">
                <a16:creationId xmlns:a16="http://schemas.microsoft.com/office/drawing/2014/main" id="{C2ADD225-E649-5686-6D92-A63B96258A1A}"/>
              </a:ext>
            </a:extLst>
          </p:cNvPr>
          <p:cNvSpPr txBox="1"/>
          <p:nvPr/>
        </p:nvSpPr>
        <p:spPr>
          <a:xfrm>
            <a:off x="4098745" y="6130028"/>
            <a:ext cx="1065562" cy="276999"/>
          </a:xfrm>
          <a:prstGeom prst="rect">
            <a:avLst/>
          </a:prstGeom>
          <a:noFill/>
        </p:spPr>
        <p:txBody>
          <a:bodyPr wrap="square" rtlCol="0">
            <a:spAutoFit/>
          </a:bodyPr>
          <a:lstStyle/>
          <a:p>
            <a:r>
              <a:rPr kumimoji="1" lang="ja-JP" altLang="en-US" sz="1200" b="1" dirty="0"/>
              <a:t>タクシー会社</a:t>
            </a:r>
            <a:endParaRPr kumimoji="1" lang="en-US" altLang="ja-JP" sz="1200" b="1" dirty="0"/>
          </a:p>
        </p:txBody>
      </p:sp>
      <p:sp>
        <p:nvSpPr>
          <p:cNvPr id="20" name="矢印: 上 19">
            <a:extLst>
              <a:ext uri="{FF2B5EF4-FFF2-40B4-BE49-F238E27FC236}">
                <a16:creationId xmlns:a16="http://schemas.microsoft.com/office/drawing/2014/main" id="{17507E80-ABDC-6552-1F59-B7383D2E38B3}"/>
              </a:ext>
            </a:extLst>
          </p:cNvPr>
          <p:cNvSpPr/>
          <p:nvPr/>
        </p:nvSpPr>
        <p:spPr bwMode="auto">
          <a:xfrm rot="16200000">
            <a:off x="5336542" y="5745251"/>
            <a:ext cx="273514" cy="187768"/>
          </a:xfrm>
          <a:prstGeom prst="up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21" name="図 20">
            <a:extLst>
              <a:ext uri="{FF2B5EF4-FFF2-40B4-BE49-F238E27FC236}">
                <a16:creationId xmlns:a16="http://schemas.microsoft.com/office/drawing/2014/main" id="{D4A539B4-ABEF-3531-F072-02A4E1C7133F}"/>
              </a:ext>
            </a:extLst>
          </p:cNvPr>
          <p:cNvPicPr>
            <a:picLocks noChangeAspect="1"/>
          </p:cNvPicPr>
          <p:nvPr/>
        </p:nvPicPr>
        <p:blipFill>
          <a:blip r:embed="rId6"/>
          <a:stretch>
            <a:fillRect/>
          </a:stretch>
        </p:blipFill>
        <p:spPr>
          <a:xfrm>
            <a:off x="6012160" y="5642860"/>
            <a:ext cx="247344" cy="363741"/>
          </a:xfrm>
          <a:prstGeom prst="rect">
            <a:avLst/>
          </a:prstGeom>
        </p:spPr>
      </p:pic>
      <p:sp>
        <p:nvSpPr>
          <p:cNvPr id="22" name="テキスト ボックス 21">
            <a:extLst>
              <a:ext uri="{FF2B5EF4-FFF2-40B4-BE49-F238E27FC236}">
                <a16:creationId xmlns:a16="http://schemas.microsoft.com/office/drawing/2014/main" id="{26569F48-4D33-AD8C-D7D4-53E09F27A0F3}"/>
              </a:ext>
            </a:extLst>
          </p:cNvPr>
          <p:cNvSpPr txBox="1"/>
          <p:nvPr/>
        </p:nvSpPr>
        <p:spPr>
          <a:xfrm>
            <a:off x="5634227" y="6102733"/>
            <a:ext cx="1308959" cy="276999"/>
          </a:xfrm>
          <a:prstGeom prst="rect">
            <a:avLst/>
          </a:prstGeom>
          <a:noFill/>
        </p:spPr>
        <p:txBody>
          <a:bodyPr wrap="square" rtlCol="0">
            <a:spAutoFit/>
          </a:bodyPr>
          <a:lstStyle/>
          <a:p>
            <a:r>
              <a:rPr kumimoji="1" lang="ja-JP" altLang="en-US" sz="1200" b="1" dirty="0">
                <a:solidFill>
                  <a:srgbClr val="C00000"/>
                </a:solidFill>
              </a:rPr>
              <a:t>一種免許運転手</a:t>
            </a:r>
            <a:endParaRPr kumimoji="1" lang="en-US" altLang="ja-JP" sz="1200" b="1" dirty="0">
              <a:solidFill>
                <a:srgbClr val="C00000"/>
              </a:solidFill>
            </a:endParaRPr>
          </a:p>
        </p:txBody>
      </p:sp>
      <p:sp>
        <p:nvSpPr>
          <p:cNvPr id="23" name="テキスト ボックス 22">
            <a:extLst>
              <a:ext uri="{FF2B5EF4-FFF2-40B4-BE49-F238E27FC236}">
                <a16:creationId xmlns:a16="http://schemas.microsoft.com/office/drawing/2014/main" id="{AE931118-0E28-C1C3-33FC-DDAC2FF25BFA}"/>
              </a:ext>
            </a:extLst>
          </p:cNvPr>
          <p:cNvSpPr txBox="1"/>
          <p:nvPr/>
        </p:nvSpPr>
        <p:spPr>
          <a:xfrm>
            <a:off x="6376280" y="5520455"/>
            <a:ext cx="1728276" cy="461665"/>
          </a:xfrm>
          <a:prstGeom prst="rect">
            <a:avLst/>
          </a:prstGeom>
          <a:solidFill>
            <a:schemeClr val="bg1">
              <a:lumMod val="50000"/>
            </a:schemeClr>
          </a:solidFill>
        </p:spPr>
        <p:txBody>
          <a:bodyPr wrap="square" rtlCol="0">
            <a:spAutoFit/>
          </a:bodyPr>
          <a:lstStyle>
            <a:defPPr>
              <a:defRPr lang="ja-JP"/>
            </a:defPPr>
            <a:lvl1pPr>
              <a:defRPr sz="1200" b="1">
                <a:solidFill>
                  <a:schemeClr val="bg1"/>
                </a:solidFill>
              </a:defRPr>
            </a:lvl1pPr>
          </a:lstStyle>
          <a:p>
            <a:r>
              <a:rPr lang="ja-JP" altLang="en-US" dirty="0"/>
              <a:t>一種免許運転手雇用＋</a:t>
            </a:r>
            <a:endParaRPr lang="en-US" altLang="ja-JP" dirty="0"/>
          </a:p>
          <a:p>
            <a:r>
              <a:rPr lang="ja-JP" altLang="en-US" dirty="0"/>
              <a:t>　　運転手・車両管理</a:t>
            </a:r>
            <a:endParaRPr lang="en-US" altLang="ja-JP" dirty="0"/>
          </a:p>
        </p:txBody>
      </p:sp>
      <p:cxnSp>
        <p:nvCxnSpPr>
          <p:cNvPr id="25" name="直線コネクタ 24">
            <a:extLst>
              <a:ext uri="{FF2B5EF4-FFF2-40B4-BE49-F238E27FC236}">
                <a16:creationId xmlns:a16="http://schemas.microsoft.com/office/drawing/2014/main" id="{796F7193-15DC-7083-6AE0-E6D669E6E191}"/>
              </a:ext>
            </a:extLst>
          </p:cNvPr>
          <p:cNvCxnSpPr>
            <a:cxnSpLocks/>
          </p:cNvCxnSpPr>
          <p:nvPr/>
        </p:nvCxnSpPr>
        <p:spPr bwMode="auto">
          <a:xfrm>
            <a:off x="1604888" y="4140066"/>
            <a:ext cx="2345603" cy="43678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5D77F4F6-3B6B-C3C9-F2D0-1AC1F9E70FAD}"/>
              </a:ext>
            </a:extLst>
          </p:cNvPr>
          <p:cNvCxnSpPr/>
          <p:nvPr/>
        </p:nvCxnSpPr>
        <p:spPr bwMode="auto">
          <a:xfrm flipH="1">
            <a:off x="5236617" y="4140066"/>
            <a:ext cx="2503735" cy="3927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テキスト ボックス 36">
            <a:extLst>
              <a:ext uri="{FF2B5EF4-FFF2-40B4-BE49-F238E27FC236}">
                <a16:creationId xmlns:a16="http://schemas.microsoft.com/office/drawing/2014/main" id="{56F19013-9B98-A7CD-B604-FE0C3AC5A888}"/>
              </a:ext>
            </a:extLst>
          </p:cNvPr>
          <p:cNvSpPr txBox="1"/>
          <p:nvPr/>
        </p:nvSpPr>
        <p:spPr>
          <a:xfrm>
            <a:off x="1380962" y="4768839"/>
            <a:ext cx="2514122" cy="1200329"/>
          </a:xfrm>
          <a:prstGeom prst="rect">
            <a:avLst/>
          </a:prstGeom>
          <a:noFill/>
        </p:spPr>
        <p:txBody>
          <a:bodyPr wrap="square" rtlCol="0">
            <a:spAutoFit/>
          </a:bodyPr>
          <a:lstStyle/>
          <a:p>
            <a:r>
              <a:rPr lang="ja-JP" altLang="en-US" sz="1200" b="1" u="sng" dirty="0">
                <a:solidFill>
                  <a:srgbClr val="C00000"/>
                </a:solidFill>
              </a:rPr>
              <a:t>自家用有償旅客運送活用理由</a:t>
            </a:r>
            <a:endParaRPr lang="en-US" altLang="ja-JP" sz="1200" b="1" u="sng" dirty="0">
              <a:solidFill>
                <a:srgbClr val="C00000"/>
              </a:solidFill>
            </a:endParaRPr>
          </a:p>
          <a:p>
            <a:r>
              <a:rPr lang="ja-JP" altLang="en-US" sz="1200" b="1" dirty="0">
                <a:solidFill>
                  <a:srgbClr val="C00000"/>
                </a:solidFill>
              </a:rPr>
              <a:t>・タクシー会社車両枠</a:t>
            </a:r>
            <a:endParaRPr lang="en-US" altLang="ja-JP" sz="1200" b="1" dirty="0">
              <a:solidFill>
                <a:srgbClr val="C00000"/>
              </a:solidFill>
            </a:endParaRPr>
          </a:p>
          <a:p>
            <a:pPr marL="93663" indent="-93663"/>
            <a:r>
              <a:rPr lang="ja-JP" altLang="en-US" sz="1200" b="1" dirty="0">
                <a:solidFill>
                  <a:srgbClr val="C00000"/>
                </a:solidFill>
              </a:rPr>
              <a:t>・営業自動車運転手不足</a:t>
            </a:r>
            <a:endParaRPr lang="en-US" altLang="ja-JP" sz="1200" b="1" dirty="0">
              <a:solidFill>
                <a:srgbClr val="C00000"/>
              </a:solidFill>
            </a:endParaRPr>
          </a:p>
          <a:p>
            <a:r>
              <a:rPr kumimoji="1" lang="ja-JP" altLang="en-US" sz="1200" b="1" dirty="0">
                <a:solidFill>
                  <a:srgbClr val="C00000"/>
                </a:solidFill>
              </a:rPr>
              <a:t>・法規等による不自由な</a:t>
            </a:r>
            <a:r>
              <a:rPr lang="ja-JP" altLang="en-US" sz="1200" b="1" dirty="0">
                <a:solidFill>
                  <a:srgbClr val="C00000"/>
                </a:solidFill>
              </a:rPr>
              <a:t>料金設定</a:t>
            </a:r>
            <a:endParaRPr lang="en-US" altLang="ja-JP" sz="1200" b="1" dirty="0">
              <a:solidFill>
                <a:srgbClr val="C00000"/>
              </a:solidFill>
            </a:endParaRPr>
          </a:p>
          <a:p>
            <a:pPr marL="90488" indent="-90488"/>
            <a:r>
              <a:rPr kumimoji="1" lang="ja-JP" altLang="en-US" sz="1200" b="1" dirty="0">
                <a:solidFill>
                  <a:srgbClr val="C00000"/>
                </a:solidFill>
              </a:rPr>
              <a:t>・従来タクシー対住民輸送ビジネス目的相違</a:t>
            </a:r>
            <a:endParaRPr kumimoji="1" lang="en-US" altLang="ja-JP" sz="1200" b="1" dirty="0">
              <a:solidFill>
                <a:srgbClr val="C00000"/>
              </a:solidFill>
            </a:endParaRPr>
          </a:p>
        </p:txBody>
      </p:sp>
      <p:sp>
        <p:nvSpPr>
          <p:cNvPr id="53" name="テキスト ボックス 52">
            <a:extLst>
              <a:ext uri="{FF2B5EF4-FFF2-40B4-BE49-F238E27FC236}">
                <a16:creationId xmlns:a16="http://schemas.microsoft.com/office/drawing/2014/main" id="{563797E6-7857-8511-3892-87DB78409CA6}"/>
              </a:ext>
            </a:extLst>
          </p:cNvPr>
          <p:cNvSpPr txBox="1"/>
          <p:nvPr/>
        </p:nvSpPr>
        <p:spPr>
          <a:xfrm>
            <a:off x="3691359" y="4163241"/>
            <a:ext cx="1672729" cy="276999"/>
          </a:xfrm>
          <a:prstGeom prst="rect">
            <a:avLst/>
          </a:prstGeom>
          <a:noFill/>
        </p:spPr>
        <p:txBody>
          <a:bodyPr wrap="square" rtlCol="0">
            <a:spAutoFit/>
          </a:bodyPr>
          <a:lstStyle/>
          <a:p>
            <a:r>
              <a:rPr lang="ja-JP" altLang="en-US" sz="1200" b="1" dirty="0">
                <a:solidFill>
                  <a:srgbClr val="C00000"/>
                </a:solidFill>
              </a:rPr>
              <a:t>７８</a:t>
            </a:r>
            <a:r>
              <a:rPr kumimoji="1" lang="ja-JP" altLang="en-US" sz="1200" b="1" dirty="0">
                <a:solidFill>
                  <a:srgbClr val="C00000"/>
                </a:solidFill>
              </a:rPr>
              <a:t>条</a:t>
            </a:r>
            <a:r>
              <a:rPr lang="ja-JP" altLang="en-US" sz="1200" b="1" dirty="0">
                <a:solidFill>
                  <a:srgbClr val="C00000"/>
                </a:solidFill>
              </a:rPr>
              <a:t>２</a:t>
            </a:r>
            <a:r>
              <a:rPr kumimoji="1" lang="ja-JP" altLang="en-US" sz="1200" b="1" dirty="0">
                <a:solidFill>
                  <a:srgbClr val="C00000"/>
                </a:solidFill>
              </a:rPr>
              <a:t>号による運行</a:t>
            </a:r>
            <a:endParaRPr kumimoji="1" lang="en-US" altLang="ja-JP" sz="1200" b="1" dirty="0">
              <a:solidFill>
                <a:srgbClr val="C00000"/>
              </a:solidFill>
            </a:endParaRPr>
          </a:p>
        </p:txBody>
      </p:sp>
      <p:pic>
        <p:nvPicPr>
          <p:cNvPr id="2" name="図 1">
            <a:extLst>
              <a:ext uri="{FF2B5EF4-FFF2-40B4-BE49-F238E27FC236}">
                <a16:creationId xmlns:a16="http://schemas.microsoft.com/office/drawing/2014/main" id="{B67608ED-8F43-396F-9990-5F0F81FB0FC1}"/>
              </a:ext>
            </a:extLst>
          </p:cNvPr>
          <p:cNvPicPr>
            <a:picLocks noChangeAspect="1"/>
          </p:cNvPicPr>
          <p:nvPr/>
        </p:nvPicPr>
        <p:blipFill>
          <a:blip r:embed="rId7"/>
          <a:stretch>
            <a:fillRect/>
          </a:stretch>
        </p:blipFill>
        <p:spPr>
          <a:xfrm>
            <a:off x="1604888" y="1052451"/>
            <a:ext cx="6135464" cy="3098052"/>
          </a:xfrm>
          <a:prstGeom prst="rect">
            <a:avLst/>
          </a:prstGeom>
          <a:ln w="6350">
            <a:solidFill>
              <a:schemeClr val="tx1"/>
            </a:solidFill>
          </a:ln>
        </p:spPr>
      </p:pic>
      <p:sp>
        <p:nvSpPr>
          <p:cNvPr id="54" name="テキスト ボックス 53">
            <a:extLst>
              <a:ext uri="{FF2B5EF4-FFF2-40B4-BE49-F238E27FC236}">
                <a16:creationId xmlns:a16="http://schemas.microsoft.com/office/drawing/2014/main" id="{09AEE064-186E-2301-A6A5-3ADA9918ECD9}"/>
              </a:ext>
            </a:extLst>
          </p:cNvPr>
          <p:cNvSpPr txBox="1"/>
          <p:nvPr/>
        </p:nvSpPr>
        <p:spPr>
          <a:xfrm>
            <a:off x="7536659" y="2599684"/>
            <a:ext cx="1443347" cy="338554"/>
          </a:xfrm>
          <a:prstGeom prst="rect">
            <a:avLst/>
          </a:prstGeom>
          <a:noFill/>
        </p:spPr>
        <p:txBody>
          <a:bodyPr wrap="square" rtlCol="0">
            <a:spAutoFit/>
          </a:bodyPr>
          <a:lstStyle/>
          <a:p>
            <a:r>
              <a:rPr kumimoji="1" lang="ja-JP" altLang="en-US" sz="1600" b="1" dirty="0">
                <a:solidFill>
                  <a:srgbClr val="FF0000"/>
                </a:solidFill>
              </a:rPr>
              <a:t>☜受益者負担</a:t>
            </a:r>
          </a:p>
        </p:txBody>
      </p:sp>
      <p:sp>
        <p:nvSpPr>
          <p:cNvPr id="55" name="テキスト ボックス 54">
            <a:extLst>
              <a:ext uri="{FF2B5EF4-FFF2-40B4-BE49-F238E27FC236}">
                <a16:creationId xmlns:a16="http://schemas.microsoft.com/office/drawing/2014/main" id="{DC9D3F7A-7DA9-89C6-C443-A5AAABB804CB}"/>
              </a:ext>
            </a:extLst>
          </p:cNvPr>
          <p:cNvSpPr txBox="1"/>
          <p:nvPr/>
        </p:nvSpPr>
        <p:spPr>
          <a:xfrm>
            <a:off x="318003" y="1829575"/>
            <a:ext cx="1443347" cy="338554"/>
          </a:xfrm>
          <a:prstGeom prst="rect">
            <a:avLst/>
          </a:prstGeom>
          <a:noFill/>
        </p:spPr>
        <p:txBody>
          <a:bodyPr wrap="square" rtlCol="0">
            <a:spAutoFit/>
          </a:bodyPr>
          <a:lstStyle/>
          <a:p>
            <a:r>
              <a:rPr lang="ja-JP" altLang="en-US" sz="1600" b="1" dirty="0">
                <a:solidFill>
                  <a:srgbClr val="FF0000"/>
                </a:solidFill>
              </a:rPr>
              <a:t>登録者限定☞</a:t>
            </a:r>
            <a:endParaRPr kumimoji="1" lang="ja-JP" altLang="en-US" sz="1600" b="1" dirty="0">
              <a:solidFill>
                <a:srgbClr val="FF0000"/>
              </a:solidFill>
            </a:endParaRPr>
          </a:p>
        </p:txBody>
      </p:sp>
      <p:sp>
        <p:nvSpPr>
          <p:cNvPr id="56" name="テキスト ボックス 55">
            <a:extLst>
              <a:ext uri="{FF2B5EF4-FFF2-40B4-BE49-F238E27FC236}">
                <a16:creationId xmlns:a16="http://schemas.microsoft.com/office/drawing/2014/main" id="{0EC3ECA3-F998-88F1-9BC8-5DD2617E8911}"/>
              </a:ext>
            </a:extLst>
          </p:cNvPr>
          <p:cNvSpPr txBox="1"/>
          <p:nvPr/>
        </p:nvSpPr>
        <p:spPr>
          <a:xfrm>
            <a:off x="659288" y="3190681"/>
            <a:ext cx="1443347" cy="830997"/>
          </a:xfrm>
          <a:prstGeom prst="rect">
            <a:avLst/>
          </a:prstGeom>
          <a:noFill/>
        </p:spPr>
        <p:txBody>
          <a:bodyPr wrap="square" rtlCol="0">
            <a:spAutoFit/>
          </a:bodyPr>
          <a:lstStyle/>
          <a:p>
            <a:r>
              <a:rPr lang="ja-JP" altLang="en-US" sz="1600" b="1" dirty="0">
                <a:solidFill>
                  <a:srgbClr val="FF0000"/>
                </a:solidFill>
              </a:rPr>
              <a:t>乗継券によるインセンティブ☞</a:t>
            </a:r>
            <a:endParaRPr kumimoji="1" lang="ja-JP" altLang="en-US" sz="1600" b="1" dirty="0">
              <a:solidFill>
                <a:srgbClr val="FF0000"/>
              </a:solidFill>
            </a:endParaRPr>
          </a:p>
        </p:txBody>
      </p:sp>
      <p:sp>
        <p:nvSpPr>
          <p:cNvPr id="57" name="テキスト ボックス 56">
            <a:extLst>
              <a:ext uri="{FF2B5EF4-FFF2-40B4-BE49-F238E27FC236}">
                <a16:creationId xmlns:a16="http://schemas.microsoft.com/office/drawing/2014/main" id="{018632B0-2E83-9A71-70B6-E8B1AE77AD22}"/>
              </a:ext>
            </a:extLst>
          </p:cNvPr>
          <p:cNvSpPr txBox="1"/>
          <p:nvPr/>
        </p:nvSpPr>
        <p:spPr>
          <a:xfrm>
            <a:off x="6652828" y="1386081"/>
            <a:ext cx="1879612" cy="584775"/>
          </a:xfrm>
          <a:prstGeom prst="rect">
            <a:avLst/>
          </a:prstGeom>
          <a:noFill/>
        </p:spPr>
        <p:txBody>
          <a:bodyPr wrap="square" rtlCol="0">
            <a:spAutoFit/>
          </a:bodyPr>
          <a:lstStyle/>
          <a:p>
            <a:pPr marL="173038" indent="-173038"/>
            <a:r>
              <a:rPr kumimoji="1" lang="ja-JP" altLang="en-US" sz="1600" b="1" dirty="0">
                <a:solidFill>
                  <a:srgbClr val="FF0000"/>
                </a:solidFill>
              </a:rPr>
              <a:t>☜効率的な自治体移動支援</a:t>
            </a:r>
          </a:p>
        </p:txBody>
      </p:sp>
    </p:spTree>
    <p:extLst>
      <p:ext uri="{BB962C8B-B14F-4D97-AF65-F5344CB8AC3E}">
        <p14:creationId xmlns:p14="http://schemas.microsoft.com/office/powerpoint/2010/main" val="254477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1588" y="6453336"/>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45BE4662-7DB5-3474-841C-13BE3891ACDE}"/>
              </a:ext>
            </a:extLst>
          </p:cNvPr>
          <p:cNvSpPr txBox="1"/>
          <p:nvPr/>
        </p:nvSpPr>
        <p:spPr>
          <a:xfrm>
            <a:off x="179512" y="5301208"/>
            <a:ext cx="8784975" cy="1077218"/>
          </a:xfrm>
          <a:prstGeom prst="rect">
            <a:avLst/>
          </a:prstGeom>
          <a:solidFill>
            <a:schemeClr val="bg1">
              <a:lumMod val="95000"/>
            </a:schemeClr>
          </a:solidFill>
          <a:ln>
            <a:solidFill>
              <a:srgbClr val="FF0000"/>
            </a:solidFill>
          </a:ln>
        </p:spPr>
        <p:txBody>
          <a:bodyPr wrap="square" rtlCol="0">
            <a:spAutoFit/>
          </a:bodyPr>
          <a:lstStyle/>
          <a:p>
            <a:pPr marL="180975" indent="-180975"/>
            <a:r>
              <a:rPr lang="ja-JP" altLang="en-US" sz="1600" b="1" dirty="0">
                <a:solidFill>
                  <a:srgbClr val="C00000"/>
                </a:solidFill>
              </a:rPr>
              <a:t>☜令和３年～令和４年熱海市における観光庁事業において、事業成果の地域貢献策として、</a:t>
            </a:r>
            <a:r>
              <a:rPr kumimoji="1" lang="ja-JP" altLang="en-US" sz="1600" b="1" dirty="0">
                <a:solidFill>
                  <a:srgbClr val="C00000"/>
                </a:solidFill>
              </a:rPr>
              <a:t>構築した観光交通プラットフォームを地元の交通弱者支援のために活用</a:t>
            </a:r>
            <a:endParaRPr kumimoji="1" lang="en-US" altLang="ja-JP" sz="1600" b="1" dirty="0">
              <a:solidFill>
                <a:srgbClr val="C00000"/>
              </a:solidFill>
            </a:endParaRPr>
          </a:p>
          <a:p>
            <a:pPr marL="180975" indent="-180975"/>
            <a:r>
              <a:rPr lang="ja-JP" altLang="en-US" sz="1600" b="1" dirty="0">
                <a:solidFill>
                  <a:srgbClr val="C00000"/>
                </a:solidFill>
              </a:rPr>
              <a:t>☜令和５年、</a:t>
            </a:r>
            <a:r>
              <a:rPr kumimoji="1" lang="ja-JP" altLang="en-US" sz="1600" b="1" dirty="0">
                <a:solidFill>
                  <a:srgbClr val="C00000"/>
                </a:solidFill>
              </a:rPr>
              <a:t>地元よりバス路線廃止含む交通空白地域解消策として、当該プラットフォームの利用要望、</a:t>
            </a:r>
            <a:r>
              <a:rPr lang="ja-JP" altLang="en-US" sz="1600" b="1" dirty="0">
                <a:solidFill>
                  <a:srgbClr val="C00000"/>
                </a:solidFill>
              </a:rPr>
              <a:t>国土交通省事業で実用化ニーズ検証と課題抽出を実施、今年度は抽出課題の解決策検証へ</a:t>
            </a:r>
            <a:endParaRPr lang="en-US" altLang="ja-JP" sz="1600" b="1" dirty="0">
              <a:solidFill>
                <a:srgbClr val="C00000"/>
              </a:solidFill>
            </a:endParaRPr>
          </a:p>
        </p:txBody>
      </p:sp>
      <p:sp>
        <p:nvSpPr>
          <p:cNvPr id="6" name="Rectangle 205">
            <a:extLst>
              <a:ext uri="{FF2B5EF4-FFF2-40B4-BE49-F238E27FC236}">
                <a16:creationId xmlns:a16="http://schemas.microsoft.com/office/drawing/2014/main" id="{9B613CF0-3D67-E572-B882-A736185342D8}"/>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rPr>
              <a:t>先行する熱海市の状況</a:t>
            </a:r>
            <a:endParaRPr kumimoji="1" lang="en-US" altLang="ja-JP"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3921C308-A9C7-5555-CEBE-641FA8C539F5}"/>
              </a:ext>
            </a:extLst>
          </p:cNvPr>
          <p:cNvPicPr>
            <a:picLocks noChangeAspect="1"/>
          </p:cNvPicPr>
          <p:nvPr/>
        </p:nvPicPr>
        <p:blipFill>
          <a:blip r:embed="rId2"/>
          <a:stretch>
            <a:fillRect/>
          </a:stretch>
        </p:blipFill>
        <p:spPr>
          <a:xfrm>
            <a:off x="251520" y="946711"/>
            <a:ext cx="6251376" cy="4354497"/>
          </a:xfrm>
          <a:prstGeom prst="rect">
            <a:avLst/>
          </a:prstGeom>
        </p:spPr>
      </p:pic>
      <p:sp>
        <p:nvSpPr>
          <p:cNvPr id="7" name="吹き出し: 四角形 6">
            <a:extLst>
              <a:ext uri="{FF2B5EF4-FFF2-40B4-BE49-F238E27FC236}">
                <a16:creationId xmlns:a16="http://schemas.microsoft.com/office/drawing/2014/main" id="{6A200972-172D-52C7-56AC-73050564F05A}"/>
              </a:ext>
            </a:extLst>
          </p:cNvPr>
          <p:cNvSpPr/>
          <p:nvPr/>
        </p:nvSpPr>
        <p:spPr bwMode="auto">
          <a:xfrm>
            <a:off x="1115616" y="3942612"/>
            <a:ext cx="792088" cy="217892"/>
          </a:xfrm>
          <a:prstGeom prst="wedgeRectCallout">
            <a:avLst>
              <a:gd name="adj1" fmla="val -22091"/>
              <a:gd name="adj2" fmla="val 15931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chemeClr val="bg1"/>
                </a:solidFill>
                <a:effectLst/>
                <a:latin typeface="Arial" panose="020B0604020202020204" pitchFamily="34" charset="0"/>
                <a:ea typeface="ＭＳ Ｐゴシック" panose="020B0600070205080204" pitchFamily="50" charset="-128"/>
              </a:rPr>
              <a:t>アプリ前提</a:t>
            </a:r>
          </a:p>
        </p:txBody>
      </p:sp>
      <p:sp>
        <p:nvSpPr>
          <p:cNvPr id="8" name="吹き出し: 四角形 7">
            <a:extLst>
              <a:ext uri="{FF2B5EF4-FFF2-40B4-BE49-F238E27FC236}">
                <a16:creationId xmlns:a16="http://schemas.microsoft.com/office/drawing/2014/main" id="{C34F42E5-FF90-FFDC-E391-F5FF78262977}"/>
              </a:ext>
            </a:extLst>
          </p:cNvPr>
          <p:cNvSpPr/>
          <p:nvPr/>
        </p:nvSpPr>
        <p:spPr bwMode="auto">
          <a:xfrm>
            <a:off x="1763688" y="3428799"/>
            <a:ext cx="1296144" cy="435997"/>
          </a:xfrm>
          <a:prstGeom prst="wedgeRectCallout">
            <a:avLst>
              <a:gd name="adj1" fmla="val -33895"/>
              <a:gd name="adj2" fmla="val 14925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ja-JP" altLang="en-US" sz="1050" b="1" dirty="0"/>
              <a:t>コールセンター受付メインにシフト</a:t>
            </a:r>
          </a:p>
        </p:txBody>
      </p:sp>
      <p:cxnSp>
        <p:nvCxnSpPr>
          <p:cNvPr id="10" name="直線矢印コネクタ 9">
            <a:extLst>
              <a:ext uri="{FF2B5EF4-FFF2-40B4-BE49-F238E27FC236}">
                <a16:creationId xmlns:a16="http://schemas.microsoft.com/office/drawing/2014/main" id="{AD5DA64E-07D7-1EC8-C643-1077A3E8A71F}"/>
              </a:ext>
            </a:extLst>
          </p:cNvPr>
          <p:cNvCxnSpPr/>
          <p:nvPr/>
        </p:nvCxnSpPr>
        <p:spPr bwMode="auto">
          <a:xfrm flipV="1">
            <a:off x="4283968" y="2880658"/>
            <a:ext cx="0" cy="868191"/>
          </a:xfrm>
          <a:prstGeom prst="straightConnector1">
            <a:avLst/>
          </a:prstGeom>
          <a:solidFill>
            <a:schemeClr val="accent1"/>
          </a:solidFill>
          <a:ln w="508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E5320E27-067E-7523-A4F5-1BBDD0786A96}"/>
              </a:ext>
            </a:extLst>
          </p:cNvPr>
          <p:cNvSpPr txBox="1"/>
          <p:nvPr/>
        </p:nvSpPr>
        <p:spPr>
          <a:xfrm>
            <a:off x="1240885" y="2089294"/>
            <a:ext cx="2092993" cy="1223412"/>
          </a:xfrm>
          <a:prstGeom prst="rect">
            <a:avLst/>
          </a:prstGeom>
          <a:solidFill>
            <a:schemeClr val="bg1"/>
          </a:solidFill>
          <a:ln w="6350">
            <a:solidFill>
              <a:schemeClr val="tx1"/>
            </a:solidFill>
          </a:ln>
        </p:spPr>
        <p:txBody>
          <a:bodyPr wrap="square" rtlCol="0">
            <a:spAutoFit/>
          </a:bodyPr>
          <a:lstStyle/>
          <a:p>
            <a:r>
              <a:rPr kumimoji="1" lang="ja-JP" altLang="en-US" sz="1050" u="sng" dirty="0"/>
              <a:t>Ｒ３</a:t>
            </a:r>
            <a:r>
              <a:rPr kumimoji="1" lang="en-US" altLang="ja-JP" sz="1050" u="sng" dirty="0"/>
              <a:t>/</a:t>
            </a:r>
            <a:r>
              <a:rPr kumimoji="1" lang="ja-JP" altLang="en-US" sz="1050" u="sng" dirty="0"/>
              <a:t>Ｒ４の実証体制</a:t>
            </a:r>
            <a:endParaRPr kumimoji="1" lang="en-US" altLang="ja-JP" sz="1050" u="sng" dirty="0"/>
          </a:p>
          <a:p>
            <a:r>
              <a:rPr kumimoji="1" lang="ja-JP" altLang="en-US" sz="1050" dirty="0"/>
              <a:t>告知：新聞チラシ、紹介</a:t>
            </a:r>
            <a:endParaRPr kumimoji="1" lang="en-US" altLang="ja-JP" sz="1050" dirty="0"/>
          </a:p>
          <a:p>
            <a:r>
              <a:rPr lang="ja-JP" altLang="en-US" sz="1050" dirty="0"/>
              <a:t>自治体協力体制：Ｒ３広報紙折込</a:t>
            </a:r>
            <a:endParaRPr kumimoji="1" lang="en-US" altLang="ja-JP" sz="1050" dirty="0"/>
          </a:p>
          <a:p>
            <a:r>
              <a:rPr kumimoji="1" lang="ja-JP" altLang="en-US" sz="1050" dirty="0"/>
              <a:t>申込：〇アプリ、▲電話</a:t>
            </a:r>
            <a:endParaRPr kumimoji="1" lang="en-US" altLang="ja-JP" sz="1050" dirty="0"/>
          </a:p>
          <a:p>
            <a:r>
              <a:rPr kumimoji="1" lang="ja-JP" altLang="en-US" sz="1050" dirty="0"/>
              <a:t>連絡：〇車載器▲電話</a:t>
            </a:r>
            <a:endParaRPr kumimoji="1" lang="en-US" altLang="ja-JP" sz="1050" dirty="0"/>
          </a:p>
          <a:p>
            <a:r>
              <a:rPr kumimoji="1" lang="ja-JP" altLang="en-US" sz="1050" dirty="0"/>
              <a:t>運賃：無償</a:t>
            </a:r>
            <a:endParaRPr kumimoji="1" lang="en-US" altLang="ja-JP" sz="1050" dirty="0"/>
          </a:p>
          <a:p>
            <a:r>
              <a:rPr lang="ja-JP" altLang="en-US" sz="1050" dirty="0"/>
              <a:t>名称：あいのりタクシー</a:t>
            </a:r>
            <a:endParaRPr kumimoji="1" lang="en-US" altLang="ja-JP" sz="1050" dirty="0"/>
          </a:p>
        </p:txBody>
      </p:sp>
      <p:sp>
        <p:nvSpPr>
          <p:cNvPr id="13" name="テキスト ボックス 12">
            <a:extLst>
              <a:ext uri="{FF2B5EF4-FFF2-40B4-BE49-F238E27FC236}">
                <a16:creationId xmlns:a16="http://schemas.microsoft.com/office/drawing/2014/main" id="{A89C51ED-211E-20A7-2893-946922135968}"/>
              </a:ext>
            </a:extLst>
          </p:cNvPr>
          <p:cNvSpPr txBox="1"/>
          <p:nvPr/>
        </p:nvSpPr>
        <p:spPr>
          <a:xfrm>
            <a:off x="4427984" y="3096682"/>
            <a:ext cx="2111985" cy="1223412"/>
          </a:xfrm>
          <a:prstGeom prst="rect">
            <a:avLst/>
          </a:prstGeom>
          <a:solidFill>
            <a:schemeClr val="bg1"/>
          </a:solidFill>
          <a:ln w="6350">
            <a:solidFill>
              <a:schemeClr val="tx1"/>
            </a:solidFill>
          </a:ln>
        </p:spPr>
        <p:txBody>
          <a:bodyPr wrap="square" rtlCol="0">
            <a:spAutoFit/>
          </a:bodyPr>
          <a:lstStyle/>
          <a:p>
            <a:r>
              <a:rPr kumimoji="1" lang="ja-JP" altLang="en-US" sz="1050" u="sng" dirty="0"/>
              <a:t>Ｒ５の実証体制</a:t>
            </a:r>
            <a:endParaRPr kumimoji="1" lang="en-US" altLang="ja-JP" sz="1050" u="sng" dirty="0"/>
          </a:p>
          <a:p>
            <a:r>
              <a:rPr kumimoji="1" lang="ja-JP" altLang="en-US" sz="1050" dirty="0"/>
              <a:t>告知：</a:t>
            </a:r>
            <a:r>
              <a:rPr kumimoji="1" lang="ja-JP" altLang="en-US" sz="1050" dirty="0">
                <a:solidFill>
                  <a:srgbClr val="FF0000"/>
                </a:solidFill>
              </a:rPr>
              <a:t>熱海市広報紙</a:t>
            </a:r>
            <a:r>
              <a:rPr kumimoji="1" lang="ja-JP" altLang="en-US" sz="1050" dirty="0"/>
              <a:t>、</a:t>
            </a:r>
            <a:r>
              <a:rPr kumimoji="1" lang="ja-JP" altLang="en-US" sz="1050" dirty="0">
                <a:solidFill>
                  <a:srgbClr val="FF0000"/>
                </a:solidFill>
              </a:rPr>
              <a:t>町内会説明</a:t>
            </a:r>
            <a:endParaRPr kumimoji="1" lang="en-US" altLang="ja-JP" sz="1050" dirty="0">
              <a:solidFill>
                <a:srgbClr val="FF0000"/>
              </a:solidFill>
            </a:endParaRPr>
          </a:p>
          <a:p>
            <a:r>
              <a:rPr lang="ja-JP" altLang="en-US" sz="1050" dirty="0"/>
              <a:t>自治体協力体制：</a:t>
            </a:r>
            <a:r>
              <a:rPr lang="ja-JP" altLang="en-US" sz="1050" dirty="0">
                <a:solidFill>
                  <a:srgbClr val="FF0000"/>
                </a:solidFill>
              </a:rPr>
              <a:t>熱海市後援</a:t>
            </a:r>
            <a:endParaRPr kumimoji="1" lang="en-US" altLang="ja-JP" sz="1050" dirty="0">
              <a:solidFill>
                <a:srgbClr val="FF0000"/>
              </a:solidFill>
            </a:endParaRPr>
          </a:p>
          <a:p>
            <a:r>
              <a:rPr kumimoji="1" lang="ja-JP" altLang="en-US" sz="1050" dirty="0"/>
              <a:t>申込：</a:t>
            </a:r>
            <a:r>
              <a:rPr kumimoji="1" lang="ja-JP" altLang="en-US" sz="1050" dirty="0">
                <a:solidFill>
                  <a:srgbClr val="FF0000"/>
                </a:solidFill>
              </a:rPr>
              <a:t>〇電話</a:t>
            </a:r>
            <a:r>
              <a:rPr kumimoji="1" lang="ja-JP" altLang="en-US" sz="1050" dirty="0"/>
              <a:t>、▲アプリ</a:t>
            </a:r>
            <a:endParaRPr kumimoji="1" lang="en-US" altLang="ja-JP" sz="1050" dirty="0"/>
          </a:p>
          <a:p>
            <a:r>
              <a:rPr kumimoji="1" lang="ja-JP" altLang="en-US" sz="1050" dirty="0"/>
              <a:t>連絡：</a:t>
            </a:r>
            <a:r>
              <a:rPr kumimoji="1" lang="ja-JP" altLang="en-US" sz="1050" dirty="0">
                <a:solidFill>
                  <a:srgbClr val="FF0000"/>
                </a:solidFill>
              </a:rPr>
              <a:t>〇電話</a:t>
            </a:r>
            <a:r>
              <a:rPr kumimoji="1" lang="ja-JP" altLang="en-US" sz="1050" dirty="0"/>
              <a:t>▲車載器</a:t>
            </a:r>
            <a:endParaRPr kumimoji="1" lang="en-US" altLang="ja-JP" sz="1050" dirty="0"/>
          </a:p>
          <a:p>
            <a:r>
              <a:rPr kumimoji="1" lang="ja-JP" altLang="en-US" sz="1050" dirty="0"/>
              <a:t>運賃：無償→有償</a:t>
            </a:r>
            <a:endParaRPr kumimoji="1" lang="en-US" altLang="ja-JP" sz="1050" dirty="0"/>
          </a:p>
          <a:p>
            <a:r>
              <a:rPr lang="ja-JP" altLang="en-US" sz="1050" dirty="0"/>
              <a:t>名称：</a:t>
            </a:r>
            <a:r>
              <a:rPr lang="ja-JP" altLang="en-US" sz="1050" dirty="0">
                <a:solidFill>
                  <a:srgbClr val="FF0000"/>
                </a:solidFill>
              </a:rPr>
              <a:t>ミニバスまめっこ号</a:t>
            </a:r>
            <a:endParaRPr kumimoji="1" lang="en-US" altLang="ja-JP" sz="1050" dirty="0">
              <a:solidFill>
                <a:srgbClr val="FF0000"/>
              </a:solidFill>
            </a:endParaRPr>
          </a:p>
        </p:txBody>
      </p:sp>
      <p:pic>
        <p:nvPicPr>
          <p:cNvPr id="17" name="図 16">
            <a:extLst>
              <a:ext uri="{FF2B5EF4-FFF2-40B4-BE49-F238E27FC236}">
                <a16:creationId xmlns:a16="http://schemas.microsoft.com/office/drawing/2014/main" id="{59883E7D-6DC3-DC8E-8D50-1F91E917C937}"/>
              </a:ext>
            </a:extLst>
          </p:cNvPr>
          <p:cNvPicPr>
            <a:picLocks noChangeAspect="1"/>
          </p:cNvPicPr>
          <p:nvPr/>
        </p:nvPicPr>
        <p:blipFill>
          <a:blip r:embed="rId3"/>
          <a:stretch>
            <a:fillRect/>
          </a:stretch>
        </p:blipFill>
        <p:spPr>
          <a:xfrm>
            <a:off x="7233561" y="1563574"/>
            <a:ext cx="1487438" cy="895305"/>
          </a:xfrm>
          <a:prstGeom prst="rect">
            <a:avLst/>
          </a:prstGeom>
        </p:spPr>
      </p:pic>
      <p:pic>
        <p:nvPicPr>
          <p:cNvPr id="18" name="図 17">
            <a:extLst>
              <a:ext uri="{FF2B5EF4-FFF2-40B4-BE49-F238E27FC236}">
                <a16:creationId xmlns:a16="http://schemas.microsoft.com/office/drawing/2014/main" id="{2ED75E4F-E52F-8331-7554-3F5416B5AC6C}"/>
              </a:ext>
            </a:extLst>
          </p:cNvPr>
          <p:cNvPicPr>
            <a:picLocks noChangeAspect="1"/>
          </p:cNvPicPr>
          <p:nvPr/>
        </p:nvPicPr>
        <p:blipFill>
          <a:blip r:embed="rId4"/>
          <a:stretch>
            <a:fillRect/>
          </a:stretch>
        </p:blipFill>
        <p:spPr>
          <a:xfrm>
            <a:off x="7260542" y="2546856"/>
            <a:ext cx="1355355" cy="815742"/>
          </a:xfrm>
          <a:prstGeom prst="rect">
            <a:avLst/>
          </a:prstGeom>
        </p:spPr>
      </p:pic>
      <p:sp>
        <p:nvSpPr>
          <p:cNvPr id="20" name="テキスト ボックス 19">
            <a:extLst>
              <a:ext uri="{FF2B5EF4-FFF2-40B4-BE49-F238E27FC236}">
                <a16:creationId xmlns:a16="http://schemas.microsoft.com/office/drawing/2014/main" id="{FFED27BC-1FBE-5A20-2D15-B59173A8DCC1}"/>
              </a:ext>
            </a:extLst>
          </p:cNvPr>
          <p:cNvSpPr txBox="1"/>
          <p:nvPr/>
        </p:nvSpPr>
        <p:spPr>
          <a:xfrm>
            <a:off x="6683984" y="3683015"/>
            <a:ext cx="2280503" cy="1569660"/>
          </a:xfrm>
          <a:prstGeom prst="rect">
            <a:avLst/>
          </a:prstGeom>
          <a:noFill/>
          <a:ln w="6350">
            <a:solidFill>
              <a:srgbClr val="C00000"/>
            </a:solidFill>
          </a:ln>
        </p:spPr>
        <p:txBody>
          <a:bodyPr wrap="square" rtlCol="0">
            <a:spAutoFit/>
          </a:bodyPr>
          <a:lstStyle/>
          <a:p>
            <a:r>
              <a:rPr lang="ja-JP" altLang="en-US" sz="1200" b="1" dirty="0">
                <a:solidFill>
                  <a:srgbClr val="C00000"/>
                </a:solidFill>
              </a:rPr>
              <a:t>・</a:t>
            </a:r>
            <a:r>
              <a:rPr kumimoji="1" lang="ja-JP" altLang="en-US" sz="1200" b="1" dirty="0">
                <a:solidFill>
                  <a:srgbClr val="C00000"/>
                </a:solidFill>
              </a:rPr>
              <a:t>人による親切な対応</a:t>
            </a:r>
            <a:endParaRPr kumimoji="1" lang="en-US" altLang="ja-JP" sz="1200" b="1" dirty="0">
              <a:solidFill>
                <a:srgbClr val="C00000"/>
              </a:solidFill>
            </a:endParaRPr>
          </a:p>
          <a:p>
            <a:r>
              <a:rPr lang="ja-JP" altLang="en-US" sz="1200" b="1" dirty="0">
                <a:solidFill>
                  <a:srgbClr val="C00000"/>
                </a:solidFill>
              </a:rPr>
              <a:t>・人にやさしい自宅送迎</a:t>
            </a:r>
            <a:endParaRPr kumimoji="1" lang="en-US" altLang="ja-JP" sz="1200" b="1" dirty="0">
              <a:solidFill>
                <a:srgbClr val="C00000"/>
              </a:solidFill>
            </a:endParaRPr>
          </a:p>
          <a:p>
            <a:pPr marL="93663" indent="-93663"/>
            <a:r>
              <a:rPr lang="ja-JP" altLang="en-US" sz="1200" b="1" dirty="0">
                <a:solidFill>
                  <a:srgbClr val="C00000"/>
                </a:solidFill>
              </a:rPr>
              <a:t>・利用者の情報リテラシーに合わせた情報化</a:t>
            </a:r>
            <a:endParaRPr lang="en-US" altLang="ja-JP" sz="1200" b="1" dirty="0">
              <a:solidFill>
                <a:srgbClr val="C00000"/>
              </a:solidFill>
            </a:endParaRPr>
          </a:p>
          <a:p>
            <a:pPr marL="93663" indent="-93663"/>
            <a:r>
              <a:rPr lang="ja-JP" altLang="en-US" sz="1200" b="1" dirty="0">
                <a:solidFill>
                  <a:srgbClr val="C00000"/>
                </a:solidFill>
              </a:rPr>
              <a:t>→人にやさしい裏で動くシステム</a:t>
            </a:r>
            <a:endParaRPr lang="en-US" altLang="ja-JP" sz="1200" b="1" dirty="0">
              <a:solidFill>
                <a:srgbClr val="C00000"/>
              </a:solidFill>
            </a:endParaRPr>
          </a:p>
          <a:p>
            <a:r>
              <a:rPr lang="ja-JP" altLang="en-US" sz="1200" b="1" dirty="0">
                <a:solidFill>
                  <a:srgbClr val="C00000"/>
                </a:solidFill>
              </a:rPr>
              <a:t>・受け入れられる名称</a:t>
            </a:r>
            <a:endParaRPr lang="en-US" altLang="ja-JP" sz="1200" b="1" dirty="0">
              <a:solidFill>
                <a:srgbClr val="C00000"/>
              </a:solidFill>
            </a:endParaRPr>
          </a:p>
          <a:p>
            <a:r>
              <a:rPr lang="ja-JP" altLang="en-US" sz="1200" b="1" dirty="0">
                <a:solidFill>
                  <a:srgbClr val="C00000"/>
                </a:solidFill>
              </a:rPr>
              <a:t>・状況に合わせた柔軟な進め方</a:t>
            </a:r>
          </a:p>
          <a:p>
            <a:r>
              <a:rPr kumimoji="1" lang="ja-JP" altLang="en-US" sz="1200" b="1" dirty="0">
                <a:solidFill>
                  <a:srgbClr val="C00000"/>
                </a:solidFill>
              </a:rPr>
              <a:t>・市の本格支援</a:t>
            </a:r>
          </a:p>
        </p:txBody>
      </p:sp>
      <p:sp>
        <p:nvSpPr>
          <p:cNvPr id="21" name="テキスト ボックス 20">
            <a:extLst>
              <a:ext uri="{FF2B5EF4-FFF2-40B4-BE49-F238E27FC236}">
                <a16:creationId xmlns:a16="http://schemas.microsoft.com/office/drawing/2014/main" id="{F36413AB-F588-0C06-E37E-DC1811C88FC7}"/>
              </a:ext>
            </a:extLst>
          </p:cNvPr>
          <p:cNvSpPr txBox="1"/>
          <p:nvPr/>
        </p:nvSpPr>
        <p:spPr>
          <a:xfrm>
            <a:off x="8460434" y="3611007"/>
            <a:ext cx="504054" cy="276999"/>
          </a:xfrm>
          <a:prstGeom prst="rect">
            <a:avLst/>
          </a:prstGeom>
          <a:solidFill>
            <a:srgbClr val="C00000"/>
          </a:solidFill>
        </p:spPr>
        <p:txBody>
          <a:bodyPr wrap="square" rtlCol="0">
            <a:spAutoFit/>
          </a:bodyPr>
          <a:lstStyle/>
          <a:p>
            <a:r>
              <a:rPr lang="ja-JP" altLang="en-US" sz="1200" dirty="0">
                <a:solidFill>
                  <a:schemeClr val="bg1"/>
                </a:solidFill>
              </a:rPr>
              <a:t>特色</a:t>
            </a:r>
            <a:endParaRPr kumimoji="1" lang="ja-JP" altLang="en-US" sz="1200" dirty="0">
              <a:solidFill>
                <a:schemeClr val="bg1"/>
              </a:solidFill>
            </a:endParaRPr>
          </a:p>
        </p:txBody>
      </p:sp>
      <p:sp>
        <p:nvSpPr>
          <p:cNvPr id="22" name="矢印: 上 21">
            <a:extLst>
              <a:ext uri="{FF2B5EF4-FFF2-40B4-BE49-F238E27FC236}">
                <a16:creationId xmlns:a16="http://schemas.microsoft.com/office/drawing/2014/main" id="{8207B7F3-E761-5A64-D1E7-AAD06CC886F7}"/>
              </a:ext>
            </a:extLst>
          </p:cNvPr>
          <p:cNvSpPr/>
          <p:nvPr/>
        </p:nvSpPr>
        <p:spPr bwMode="auto">
          <a:xfrm>
            <a:off x="7792335" y="3581104"/>
            <a:ext cx="288032" cy="101911"/>
          </a:xfrm>
          <a:prstGeom prst="up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23" name="矢印: 上 22">
            <a:extLst>
              <a:ext uri="{FF2B5EF4-FFF2-40B4-BE49-F238E27FC236}">
                <a16:creationId xmlns:a16="http://schemas.microsoft.com/office/drawing/2014/main" id="{5453DA8A-F46A-0544-D4FC-F92FDF092D5B}"/>
              </a:ext>
            </a:extLst>
          </p:cNvPr>
          <p:cNvSpPr/>
          <p:nvPr/>
        </p:nvSpPr>
        <p:spPr bwMode="auto">
          <a:xfrm rot="16200000">
            <a:off x="6465260" y="3848083"/>
            <a:ext cx="288032" cy="101911"/>
          </a:xfrm>
          <a:prstGeom prst="up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51002379-A011-40C7-C211-E5948BA06F58}"/>
              </a:ext>
            </a:extLst>
          </p:cNvPr>
          <p:cNvSpPr txBox="1"/>
          <p:nvPr/>
        </p:nvSpPr>
        <p:spPr>
          <a:xfrm>
            <a:off x="5458616" y="788199"/>
            <a:ext cx="1656039" cy="830997"/>
          </a:xfrm>
          <a:prstGeom prst="rect">
            <a:avLst/>
          </a:prstGeom>
          <a:solidFill>
            <a:schemeClr val="bg1"/>
          </a:solidFill>
        </p:spPr>
        <p:txBody>
          <a:bodyPr wrap="square" rtlCol="0">
            <a:spAutoFit/>
          </a:bodyPr>
          <a:lstStyle/>
          <a:p>
            <a:r>
              <a:rPr lang="ja-JP" altLang="en-US" sz="1200" b="1" dirty="0"/>
              <a:t>実証</a:t>
            </a:r>
            <a:r>
              <a:rPr kumimoji="1" lang="ja-JP" altLang="en-US" sz="1200" b="1" dirty="0"/>
              <a:t>結果</a:t>
            </a:r>
            <a:endParaRPr kumimoji="1" lang="en-US" altLang="ja-JP" sz="1200" b="1" dirty="0"/>
          </a:p>
          <a:p>
            <a:r>
              <a:rPr kumimoji="1" lang="ja-JP" altLang="en-US" sz="1200" b="1" dirty="0"/>
              <a:t>利用者数：</a:t>
            </a:r>
            <a:r>
              <a:rPr kumimoji="1" lang="en-US" altLang="ja-JP" sz="1200" b="1" dirty="0"/>
              <a:t>1,709</a:t>
            </a:r>
            <a:r>
              <a:rPr kumimoji="1" lang="ja-JP" altLang="en-US" sz="1200" b="1" dirty="0"/>
              <a:t>人</a:t>
            </a:r>
            <a:endParaRPr kumimoji="1" lang="en-US" altLang="ja-JP" sz="1200" b="1" dirty="0"/>
          </a:p>
          <a:p>
            <a:r>
              <a:rPr kumimoji="1" lang="ja-JP" altLang="en-US" sz="1200" b="1" dirty="0"/>
              <a:t>登録会員数：</a:t>
            </a:r>
            <a:r>
              <a:rPr kumimoji="1" lang="en-US" altLang="ja-JP" sz="1200" b="1" dirty="0"/>
              <a:t>148</a:t>
            </a:r>
            <a:r>
              <a:rPr lang="ja-JP" altLang="en-US" sz="1200" b="1" dirty="0"/>
              <a:t>人</a:t>
            </a:r>
            <a:endParaRPr kumimoji="1" lang="en-US" altLang="ja-JP" sz="1200" b="1" dirty="0"/>
          </a:p>
          <a:p>
            <a:r>
              <a:rPr lang="ja-JP" altLang="en-US" sz="1200" b="1" dirty="0"/>
              <a:t>平均乗車人数：</a:t>
            </a:r>
            <a:r>
              <a:rPr lang="en-US" altLang="ja-JP" sz="1200" b="1" dirty="0"/>
              <a:t>1.98</a:t>
            </a:r>
            <a:r>
              <a:rPr lang="ja-JP" altLang="en-US" sz="1200" b="1" dirty="0"/>
              <a:t>人</a:t>
            </a:r>
            <a:endParaRPr kumimoji="1" lang="ja-JP" altLang="en-US" sz="1200" b="1" dirty="0"/>
          </a:p>
        </p:txBody>
      </p:sp>
      <p:sp>
        <p:nvSpPr>
          <p:cNvPr id="25" name="テキスト ボックス 24">
            <a:extLst>
              <a:ext uri="{FF2B5EF4-FFF2-40B4-BE49-F238E27FC236}">
                <a16:creationId xmlns:a16="http://schemas.microsoft.com/office/drawing/2014/main" id="{3A74FB66-DBB0-84C8-8F6A-CF3382D0BF48}"/>
              </a:ext>
            </a:extLst>
          </p:cNvPr>
          <p:cNvSpPr txBox="1"/>
          <p:nvPr/>
        </p:nvSpPr>
        <p:spPr>
          <a:xfrm>
            <a:off x="7372557" y="2314863"/>
            <a:ext cx="1243340" cy="276999"/>
          </a:xfrm>
          <a:prstGeom prst="rect">
            <a:avLst/>
          </a:prstGeom>
          <a:noFill/>
        </p:spPr>
        <p:txBody>
          <a:bodyPr wrap="square" rtlCol="0">
            <a:spAutoFit/>
          </a:bodyPr>
          <a:lstStyle/>
          <a:p>
            <a:r>
              <a:rPr kumimoji="1" lang="ja-JP" altLang="en-US" sz="1200" b="1" dirty="0"/>
              <a:t>満足度：</a:t>
            </a:r>
            <a:r>
              <a:rPr kumimoji="1" lang="en-US" altLang="ja-JP" sz="1200" b="1" dirty="0"/>
              <a:t>97</a:t>
            </a:r>
            <a:r>
              <a:rPr kumimoji="1" lang="ja-JP" altLang="en-US" sz="1200" b="1" dirty="0"/>
              <a:t>％</a:t>
            </a:r>
            <a:endParaRPr kumimoji="1" lang="en-US" altLang="ja-JP" sz="1200" b="1" dirty="0"/>
          </a:p>
        </p:txBody>
      </p:sp>
      <p:sp>
        <p:nvSpPr>
          <p:cNvPr id="14" name="テキスト ボックス 13">
            <a:extLst>
              <a:ext uri="{FF2B5EF4-FFF2-40B4-BE49-F238E27FC236}">
                <a16:creationId xmlns:a16="http://schemas.microsoft.com/office/drawing/2014/main" id="{4B29E97A-DB08-0586-BA9D-EB2B7D3E2250}"/>
              </a:ext>
            </a:extLst>
          </p:cNvPr>
          <p:cNvSpPr txBox="1"/>
          <p:nvPr/>
        </p:nvSpPr>
        <p:spPr>
          <a:xfrm>
            <a:off x="7177561" y="3322975"/>
            <a:ext cx="1739651" cy="276999"/>
          </a:xfrm>
          <a:prstGeom prst="rect">
            <a:avLst/>
          </a:prstGeom>
          <a:noFill/>
        </p:spPr>
        <p:txBody>
          <a:bodyPr wrap="square" rtlCol="0">
            <a:spAutoFit/>
          </a:bodyPr>
          <a:lstStyle/>
          <a:p>
            <a:r>
              <a:rPr lang="ja-JP" altLang="en-US" sz="1200" b="1" dirty="0"/>
              <a:t>継続利用希望：</a:t>
            </a:r>
            <a:r>
              <a:rPr lang="en-US" altLang="ja-JP" sz="1200" b="1" dirty="0"/>
              <a:t>100</a:t>
            </a:r>
            <a:r>
              <a:rPr lang="ja-JP" altLang="en-US" sz="1200" b="1" dirty="0"/>
              <a:t>％</a:t>
            </a:r>
            <a:endParaRPr kumimoji="1" lang="ja-JP" altLang="en-US" sz="1200" b="1" dirty="0"/>
          </a:p>
        </p:txBody>
      </p:sp>
      <p:pic>
        <p:nvPicPr>
          <p:cNvPr id="2" name="図 1">
            <a:extLst>
              <a:ext uri="{FF2B5EF4-FFF2-40B4-BE49-F238E27FC236}">
                <a16:creationId xmlns:a16="http://schemas.microsoft.com/office/drawing/2014/main" id="{BC133BE1-E54F-FA8E-06E0-B959C38B50F2}"/>
              </a:ext>
            </a:extLst>
          </p:cNvPr>
          <p:cNvPicPr>
            <a:picLocks noChangeAspect="1"/>
          </p:cNvPicPr>
          <p:nvPr/>
        </p:nvPicPr>
        <p:blipFill>
          <a:blip r:embed="rId5"/>
          <a:stretch>
            <a:fillRect/>
          </a:stretch>
        </p:blipFill>
        <p:spPr>
          <a:xfrm>
            <a:off x="7096788" y="824650"/>
            <a:ext cx="1541787" cy="832144"/>
          </a:xfrm>
          <a:prstGeom prst="rect">
            <a:avLst/>
          </a:prstGeom>
        </p:spPr>
      </p:pic>
      <p:sp>
        <p:nvSpPr>
          <p:cNvPr id="4" name="テキスト ボックス 3">
            <a:extLst>
              <a:ext uri="{FF2B5EF4-FFF2-40B4-BE49-F238E27FC236}">
                <a16:creationId xmlns:a16="http://schemas.microsoft.com/office/drawing/2014/main" id="{DC7E48B8-8A76-668E-0362-A98BCE74A833}"/>
              </a:ext>
            </a:extLst>
          </p:cNvPr>
          <p:cNvSpPr txBox="1"/>
          <p:nvPr/>
        </p:nvSpPr>
        <p:spPr>
          <a:xfrm>
            <a:off x="7236296" y="1555763"/>
            <a:ext cx="1797768" cy="276999"/>
          </a:xfrm>
          <a:prstGeom prst="rect">
            <a:avLst/>
          </a:prstGeom>
          <a:noFill/>
        </p:spPr>
        <p:txBody>
          <a:bodyPr wrap="square" rtlCol="0">
            <a:spAutoFit/>
          </a:bodyPr>
          <a:lstStyle/>
          <a:p>
            <a:r>
              <a:rPr lang="ja-JP" altLang="en-US" sz="1200" b="1" dirty="0"/>
              <a:t>希望運賃平均：</a:t>
            </a:r>
            <a:r>
              <a:rPr lang="en-US" altLang="ja-JP" sz="1200" b="1" dirty="0"/>
              <a:t>533</a:t>
            </a:r>
            <a:r>
              <a:rPr lang="ja-JP" altLang="en-US" sz="1200" b="1" dirty="0"/>
              <a:t>円</a:t>
            </a:r>
            <a:endParaRPr lang="en-US" altLang="ja-JP" sz="1200" b="1" dirty="0"/>
          </a:p>
        </p:txBody>
      </p:sp>
      <p:cxnSp>
        <p:nvCxnSpPr>
          <p:cNvPr id="9" name="直線コネクタ 8">
            <a:extLst>
              <a:ext uri="{FF2B5EF4-FFF2-40B4-BE49-F238E27FC236}">
                <a16:creationId xmlns:a16="http://schemas.microsoft.com/office/drawing/2014/main" id="{90E42FFB-F196-E852-DBC5-496126921037}"/>
              </a:ext>
            </a:extLst>
          </p:cNvPr>
          <p:cNvCxnSpPr/>
          <p:nvPr/>
        </p:nvCxnSpPr>
        <p:spPr bwMode="auto">
          <a:xfrm>
            <a:off x="4283968" y="1018719"/>
            <a:ext cx="0" cy="33843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a:extLst>
              <a:ext uri="{FF2B5EF4-FFF2-40B4-BE49-F238E27FC236}">
                <a16:creationId xmlns:a16="http://schemas.microsoft.com/office/drawing/2014/main" id="{508544FF-53BE-4FF4-6B54-9E5DF2BE07A7}"/>
              </a:ext>
            </a:extLst>
          </p:cNvPr>
          <p:cNvCxnSpPr/>
          <p:nvPr/>
        </p:nvCxnSpPr>
        <p:spPr bwMode="auto">
          <a:xfrm>
            <a:off x="1115616" y="1832762"/>
            <a:ext cx="3168352" cy="0"/>
          </a:xfrm>
          <a:prstGeom prst="straightConnector1">
            <a:avLst/>
          </a:prstGeom>
          <a:solidFill>
            <a:schemeClr val="accent1"/>
          </a:solidFill>
          <a:ln w="31750" cap="flat" cmpd="sng" algn="ctr">
            <a:solidFill>
              <a:schemeClr val="bg1">
                <a:lumMod val="50000"/>
              </a:schemeClr>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a:extLst>
              <a:ext uri="{FF2B5EF4-FFF2-40B4-BE49-F238E27FC236}">
                <a16:creationId xmlns:a16="http://schemas.microsoft.com/office/drawing/2014/main" id="{0D8315E2-1B9E-8225-3BD9-25F402E6FEE0}"/>
              </a:ext>
            </a:extLst>
          </p:cNvPr>
          <p:cNvCxnSpPr/>
          <p:nvPr/>
        </p:nvCxnSpPr>
        <p:spPr bwMode="auto">
          <a:xfrm>
            <a:off x="4291796" y="1832762"/>
            <a:ext cx="2211100" cy="0"/>
          </a:xfrm>
          <a:prstGeom prst="straightConnector1">
            <a:avLst/>
          </a:prstGeom>
          <a:solidFill>
            <a:schemeClr val="accent1"/>
          </a:solidFill>
          <a:ln w="31750" cap="flat" cmpd="sng" algn="ctr">
            <a:solidFill>
              <a:srgbClr val="FFC00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a:extLst>
              <a:ext uri="{FF2B5EF4-FFF2-40B4-BE49-F238E27FC236}">
                <a16:creationId xmlns:a16="http://schemas.microsoft.com/office/drawing/2014/main" id="{9EF227DB-D485-000C-EBAA-CEFA28ADC89B}"/>
              </a:ext>
            </a:extLst>
          </p:cNvPr>
          <p:cNvSpPr txBox="1"/>
          <p:nvPr/>
        </p:nvSpPr>
        <p:spPr>
          <a:xfrm>
            <a:off x="1691680" y="1821840"/>
            <a:ext cx="1739651" cy="276999"/>
          </a:xfrm>
          <a:prstGeom prst="rect">
            <a:avLst/>
          </a:prstGeom>
          <a:noFill/>
        </p:spPr>
        <p:txBody>
          <a:bodyPr wrap="square" rtlCol="0">
            <a:spAutoFit/>
          </a:bodyPr>
          <a:lstStyle/>
          <a:p>
            <a:pPr algn="ctr"/>
            <a:r>
              <a:rPr kumimoji="1" lang="ja-JP" altLang="en-US" sz="1200" b="1" dirty="0"/>
              <a:t>観光庁事業</a:t>
            </a:r>
          </a:p>
        </p:txBody>
      </p:sp>
      <p:sp>
        <p:nvSpPr>
          <p:cNvPr id="33" name="テキスト ボックス 32">
            <a:extLst>
              <a:ext uri="{FF2B5EF4-FFF2-40B4-BE49-F238E27FC236}">
                <a16:creationId xmlns:a16="http://schemas.microsoft.com/office/drawing/2014/main" id="{B94DCC3C-DA0A-4438-1909-42789B769C19}"/>
              </a:ext>
            </a:extLst>
          </p:cNvPr>
          <p:cNvSpPr txBox="1"/>
          <p:nvPr/>
        </p:nvSpPr>
        <p:spPr>
          <a:xfrm>
            <a:off x="4560541" y="1821840"/>
            <a:ext cx="1739651" cy="276999"/>
          </a:xfrm>
          <a:prstGeom prst="rect">
            <a:avLst/>
          </a:prstGeom>
          <a:noFill/>
        </p:spPr>
        <p:txBody>
          <a:bodyPr wrap="square" rtlCol="0">
            <a:spAutoFit/>
          </a:bodyPr>
          <a:lstStyle/>
          <a:p>
            <a:pPr algn="ctr"/>
            <a:r>
              <a:rPr lang="ja-JP" altLang="en-US" sz="1200" b="1" dirty="0">
                <a:solidFill>
                  <a:srgbClr val="FFC000"/>
                </a:solidFill>
              </a:rPr>
              <a:t>国土交通省</a:t>
            </a:r>
            <a:r>
              <a:rPr kumimoji="1" lang="ja-JP" altLang="en-US" sz="1200" b="1" dirty="0">
                <a:solidFill>
                  <a:srgbClr val="FFC000"/>
                </a:solidFill>
              </a:rPr>
              <a:t>事業</a:t>
            </a:r>
          </a:p>
        </p:txBody>
      </p:sp>
    </p:spTree>
    <p:extLst>
      <p:ext uri="{BB962C8B-B14F-4D97-AF65-F5344CB8AC3E}">
        <p14:creationId xmlns:p14="http://schemas.microsoft.com/office/powerpoint/2010/main" val="127383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05">
            <a:extLst>
              <a:ext uri="{FF2B5EF4-FFF2-40B4-BE49-F238E27FC236}">
                <a16:creationId xmlns:a16="http://schemas.microsoft.com/office/drawing/2014/main" id="{B17FC17C-57DA-9F10-BB6D-99809B8DB89B}"/>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1588" y="6480338"/>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テキスト ボックス 44">
            <a:extLst>
              <a:ext uri="{FF2B5EF4-FFF2-40B4-BE49-F238E27FC236}">
                <a16:creationId xmlns:a16="http://schemas.microsoft.com/office/drawing/2014/main" id="{D1C57DD3-A6D7-C953-4DAA-D01FFC8D623D}"/>
              </a:ext>
            </a:extLst>
          </p:cNvPr>
          <p:cNvSpPr txBox="1">
            <a:spLocks noChangeArrowheads="1"/>
          </p:cNvSpPr>
          <p:nvPr/>
        </p:nvSpPr>
        <p:spPr bwMode="auto">
          <a:xfrm>
            <a:off x="251520" y="923200"/>
            <a:ext cx="8463322" cy="2862322"/>
          </a:xfrm>
          <a:prstGeom prst="rect">
            <a:avLst/>
          </a:prstGeom>
          <a:noFill/>
          <a:ln>
            <a:noFill/>
          </a:ln>
        </p:spPr>
        <p:txBody>
          <a:bodyPr wrap="square">
            <a:spAutoFit/>
          </a:bodyPr>
          <a:lstStyle>
            <a:lvl1pPr marL="271463" indent="-271463">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fontAlgn="base">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fontAlgn="base">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fontAlgn="base">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fontAlgn="base">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marL="1168400" indent="-1168400" eaLnBrk="1" hangingPunct="1">
              <a:defRPr/>
            </a:pPr>
            <a:endParaRPr lang="en-US" altLang="ja-JP" b="1" dirty="0"/>
          </a:p>
          <a:p>
            <a:pPr marL="1168400" indent="-1168400" eaLnBrk="1" hangingPunct="1">
              <a:defRPr/>
            </a:pPr>
            <a:endParaRPr lang="en-US" altLang="ja-JP" b="1" dirty="0"/>
          </a:p>
          <a:p>
            <a:pPr marL="1168400" indent="-1168400" eaLnBrk="1" hangingPunct="1">
              <a:defRPr/>
            </a:pPr>
            <a:endParaRPr lang="en-US" altLang="ja-JP" b="1" dirty="0"/>
          </a:p>
          <a:p>
            <a:pPr marL="1168400" indent="-1168400" eaLnBrk="1" hangingPunct="1">
              <a:defRPr/>
            </a:pPr>
            <a:endParaRPr lang="en-US" altLang="ja-JP" b="1" dirty="0"/>
          </a:p>
          <a:p>
            <a:pPr marL="1168400" indent="-1168400" eaLnBrk="1" hangingPunct="1">
              <a:defRPr/>
            </a:pPr>
            <a:endParaRPr lang="en-US" altLang="ja-JP" b="1" dirty="0"/>
          </a:p>
          <a:p>
            <a:pPr marL="1168400" indent="-1168400" eaLnBrk="1" hangingPunct="1">
              <a:defRPr/>
            </a:pPr>
            <a:endParaRPr lang="en-US" altLang="ja-JP" b="1" dirty="0"/>
          </a:p>
          <a:p>
            <a:pPr marL="1168400" indent="-1168400" eaLnBrk="1" hangingPunct="1">
              <a:defRPr/>
            </a:pPr>
            <a:endParaRPr lang="en-US" altLang="ja-JP" b="1" dirty="0"/>
          </a:p>
          <a:p>
            <a:pPr marL="1168400" indent="-1168400" eaLnBrk="1" hangingPunct="1">
              <a:defRPr/>
            </a:pPr>
            <a:r>
              <a:rPr lang="ja-JP" altLang="en-US" b="1" dirty="0"/>
              <a:t>　　　　　</a:t>
            </a:r>
            <a:endParaRPr lang="en-US" altLang="ja-JP" b="1" dirty="0"/>
          </a:p>
          <a:p>
            <a:pPr marL="1168400" indent="-1168400" eaLnBrk="1" hangingPunct="1">
              <a:defRPr/>
            </a:pPr>
            <a:endParaRPr lang="en-US" altLang="ja-JP" b="1" dirty="0"/>
          </a:p>
          <a:p>
            <a:pPr marL="1073150" indent="1349375" eaLnBrk="1" hangingPunct="1">
              <a:defRPr/>
            </a:pPr>
            <a:endParaRPr lang="en-US" altLang="ja-JP" b="1" dirty="0"/>
          </a:p>
        </p:txBody>
      </p:sp>
      <p:sp>
        <p:nvSpPr>
          <p:cNvPr id="4" name="Rectangle 205">
            <a:extLst>
              <a:ext uri="{FF2B5EF4-FFF2-40B4-BE49-F238E27FC236}">
                <a16:creationId xmlns:a16="http://schemas.microsoft.com/office/drawing/2014/main" id="{C6270AE2-D998-D466-45F3-3127E66DF1FB}"/>
              </a:ext>
            </a:extLst>
          </p:cNvPr>
          <p:cNvSpPr>
            <a:spLocks noChangeArrowheads="1"/>
          </p:cNvSpPr>
          <p:nvPr/>
        </p:nvSpPr>
        <p:spPr bwMode="auto">
          <a:xfrm>
            <a:off x="-36512" y="44624"/>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rPr>
              <a:t>伊東市事業概要</a:t>
            </a:r>
            <a:endParaRPr kumimoji="1" lang="en-US" altLang="ja-JP" b="0" i="0" u="none" strike="noStrike" kern="1200" cap="none" spc="0" normalizeH="0" baseline="0" noProof="0" dirty="0">
              <a:ln>
                <a:noFill/>
              </a:ln>
              <a:solidFill>
                <a:srgbClr val="595959"/>
              </a:solidFill>
              <a:effectLst/>
              <a:uLnTx/>
              <a:uFillTx/>
              <a:latin typeface="Arial" panose="020B0604020202020204" pitchFamily="34" charset="0"/>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869A58B2-6558-1044-F652-13E5077A6D9C}"/>
              </a:ext>
            </a:extLst>
          </p:cNvPr>
          <p:cNvPicPr>
            <a:picLocks noChangeAspect="1"/>
          </p:cNvPicPr>
          <p:nvPr/>
        </p:nvPicPr>
        <p:blipFill>
          <a:blip r:embed="rId2"/>
          <a:stretch>
            <a:fillRect/>
          </a:stretch>
        </p:blipFill>
        <p:spPr>
          <a:xfrm>
            <a:off x="2264403" y="2853822"/>
            <a:ext cx="392049" cy="222226"/>
          </a:xfrm>
          <a:prstGeom prst="rect">
            <a:avLst/>
          </a:prstGeom>
        </p:spPr>
      </p:pic>
      <p:pic>
        <p:nvPicPr>
          <p:cNvPr id="6" name="図 5">
            <a:extLst>
              <a:ext uri="{FF2B5EF4-FFF2-40B4-BE49-F238E27FC236}">
                <a16:creationId xmlns:a16="http://schemas.microsoft.com/office/drawing/2014/main" id="{339FCCF3-42E7-2985-0598-2A98FD5C7769}"/>
              </a:ext>
            </a:extLst>
          </p:cNvPr>
          <p:cNvPicPr>
            <a:picLocks noChangeAspect="1"/>
          </p:cNvPicPr>
          <p:nvPr/>
        </p:nvPicPr>
        <p:blipFill>
          <a:blip r:embed="rId3"/>
          <a:stretch>
            <a:fillRect/>
          </a:stretch>
        </p:blipFill>
        <p:spPr>
          <a:xfrm>
            <a:off x="1617323" y="3047256"/>
            <a:ext cx="382379" cy="521426"/>
          </a:xfrm>
          <a:prstGeom prst="rect">
            <a:avLst/>
          </a:prstGeom>
        </p:spPr>
      </p:pic>
      <p:pic>
        <p:nvPicPr>
          <p:cNvPr id="7" name="図 6">
            <a:extLst>
              <a:ext uri="{FF2B5EF4-FFF2-40B4-BE49-F238E27FC236}">
                <a16:creationId xmlns:a16="http://schemas.microsoft.com/office/drawing/2014/main" id="{FA40FE0B-8D82-0996-BDF3-A67CA94B5CA6}"/>
              </a:ext>
            </a:extLst>
          </p:cNvPr>
          <p:cNvPicPr>
            <a:picLocks noChangeAspect="1"/>
          </p:cNvPicPr>
          <p:nvPr/>
        </p:nvPicPr>
        <p:blipFill>
          <a:blip r:embed="rId4"/>
          <a:stretch>
            <a:fillRect/>
          </a:stretch>
        </p:blipFill>
        <p:spPr>
          <a:xfrm>
            <a:off x="2569662" y="1860883"/>
            <a:ext cx="968492" cy="564440"/>
          </a:xfrm>
          <a:prstGeom prst="rect">
            <a:avLst/>
          </a:prstGeom>
        </p:spPr>
      </p:pic>
      <p:cxnSp>
        <p:nvCxnSpPr>
          <p:cNvPr id="8" name="直線コネクタ 7">
            <a:extLst>
              <a:ext uri="{FF2B5EF4-FFF2-40B4-BE49-F238E27FC236}">
                <a16:creationId xmlns:a16="http://schemas.microsoft.com/office/drawing/2014/main" id="{0B211859-4B11-B81B-679B-13F16D77935C}"/>
              </a:ext>
            </a:extLst>
          </p:cNvPr>
          <p:cNvCxnSpPr/>
          <p:nvPr/>
        </p:nvCxnSpPr>
        <p:spPr bwMode="auto">
          <a:xfrm>
            <a:off x="783730" y="5872411"/>
            <a:ext cx="7604694" cy="0"/>
          </a:xfrm>
          <a:prstGeom prst="line">
            <a:avLst/>
          </a:prstGeom>
          <a:solidFill>
            <a:schemeClr val="accent1"/>
          </a:solidFill>
          <a:ln w="31750" cap="flat" cmpd="sng" algn="ctr">
            <a:solidFill>
              <a:srgbClr val="FFCC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a:extLst>
              <a:ext uri="{FF2B5EF4-FFF2-40B4-BE49-F238E27FC236}">
                <a16:creationId xmlns:a16="http://schemas.microsoft.com/office/drawing/2014/main" id="{349B512B-5D28-C7D8-2C85-F481BA32CA8D}"/>
              </a:ext>
            </a:extLst>
          </p:cNvPr>
          <p:cNvCxnSpPr>
            <a:cxnSpLocks/>
          </p:cNvCxnSpPr>
          <p:nvPr/>
        </p:nvCxnSpPr>
        <p:spPr bwMode="auto">
          <a:xfrm>
            <a:off x="1403648" y="5170100"/>
            <a:ext cx="7044645" cy="0"/>
          </a:xfrm>
          <a:prstGeom prst="line">
            <a:avLst/>
          </a:prstGeom>
          <a:solidFill>
            <a:schemeClr val="accent1"/>
          </a:solidFill>
          <a:ln w="317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楕円 10">
            <a:extLst>
              <a:ext uri="{FF2B5EF4-FFF2-40B4-BE49-F238E27FC236}">
                <a16:creationId xmlns:a16="http://schemas.microsoft.com/office/drawing/2014/main" id="{F319EEFF-5A9B-A97D-E601-21B013CAC9C4}"/>
              </a:ext>
            </a:extLst>
          </p:cNvPr>
          <p:cNvSpPr/>
          <p:nvPr/>
        </p:nvSpPr>
        <p:spPr bwMode="auto">
          <a:xfrm>
            <a:off x="1018698" y="4049522"/>
            <a:ext cx="587234" cy="1893618"/>
          </a:xfrm>
          <a:prstGeom prst="ellipse">
            <a:avLst/>
          </a:prstGeom>
          <a:noFill/>
          <a:ln w="952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楕円 11">
            <a:extLst>
              <a:ext uri="{FF2B5EF4-FFF2-40B4-BE49-F238E27FC236}">
                <a16:creationId xmlns:a16="http://schemas.microsoft.com/office/drawing/2014/main" id="{D1A9FF4F-DEBF-66CF-2497-09782368E6F3}"/>
              </a:ext>
            </a:extLst>
          </p:cNvPr>
          <p:cNvSpPr/>
          <p:nvPr/>
        </p:nvSpPr>
        <p:spPr bwMode="auto">
          <a:xfrm rot="19225765">
            <a:off x="1750129" y="3856939"/>
            <a:ext cx="587234" cy="1551387"/>
          </a:xfrm>
          <a:prstGeom prst="ellipse">
            <a:avLst/>
          </a:prstGeom>
          <a:noFill/>
          <a:ln w="9525" cap="flat" cmpd="sng" algn="ctr">
            <a:solidFill>
              <a:schemeClr val="accent1">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楕円 12">
            <a:extLst>
              <a:ext uri="{FF2B5EF4-FFF2-40B4-BE49-F238E27FC236}">
                <a16:creationId xmlns:a16="http://schemas.microsoft.com/office/drawing/2014/main" id="{9068F456-5F98-95AC-D916-4D45C2CA7D9B}"/>
              </a:ext>
            </a:extLst>
          </p:cNvPr>
          <p:cNvSpPr/>
          <p:nvPr/>
        </p:nvSpPr>
        <p:spPr bwMode="auto">
          <a:xfrm>
            <a:off x="1605933" y="3568682"/>
            <a:ext cx="5200164" cy="1061467"/>
          </a:xfrm>
          <a:prstGeom prst="ellipse">
            <a:avLst/>
          </a:prstGeom>
          <a:no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4" name="グループ化 13">
            <a:extLst>
              <a:ext uri="{FF2B5EF4-FFF2-40B4-BE49-F238E27FC236}">
                <a16:creationId xmlns:a16="http://schemas.microsoft.com/office/drawing/2014/main" id="{7465E779-951D-01D9-7515-85BF127C8665}"/>
              </a:ext>
            </a:extLst>
          </p:cNvPr>
          <p:cNvGrpSpPr/>
          <p:nvPr/>
        </p:nvGrpSpPr>
        <p:grpSpPr>
          <a:xfrm>
            <a:off x="6568231" y="3816383"/>
            <a:ext cx="1820453" cy="872428"/>
            <a:chOff x="3322806" y="3512730"/>
            <a:chExt cx="1820453" cy="872428"/>
          </a:xfrm>
        </p:grpSpPr>
        <p:pic>
          <p:nvPicPr>
            <p:cNvPr id="15" name="図 14">
              <a:extLst>
                <a:ext uri="{FF2B5EF4-FFF2-40B4-BE49-F238E27FC236}">
                  <a16:creationId xmlns:a16="http://schemas.microsoft.com/office/drawing/2014/main" id="{36AF15D5-EBD3-5E0E-D991-66EA09144068}"/>
                </a:ext>
              </a:extLst>
            </p:cNvPr>
            <p:cNvPicPr>
              <a:picLocks noChangeAspect="1"/>
            </p:cNvPicPr>
            <p:nvPr/>
          </p:nvPicPr>
          <p:blipFill>
            <a:blip r:embed="rId5"/>
            <a:stretch>
              <a:fillRect/>
            </a:stretch>
          </p:blipFill>
          <p:spPr>
            <a:xfrm>
              <a:off x="3409663" y="3512730"/>
              <a:ext cx="805806" cy="565478"/>
            </a:xfrm>
            <a:prstGeom prst="rect">
              <a:avLst/>
            </a:prstGeom>
          </p:spPr>
        </p:pic>
        <p:sp>
          <p:nvSpPr>
            <p:cNvPr id="17" name="テキスト ボックス 16">
              <a:extLst>
                <a:ext uri="{FF2B5EF4-FFF2-40B4-BE49-F238E27FC236}">
                  <a16:creationId xmlns:a16="http://schemas.microsoft.com/office/drawing/2014/main" id="{E0AC5D66-FB90-B0BD-8B57-EBC78EE982E3}"/>
                </a:ext>
              </a:extLst>
            </p:cNvPr>
            <p:cNvSpPr txBox="1"/>
            <p:nvPr/>
          </p:nvSpPr>
          <p:spPr>
            <a:xfrm>
              <a:off x="3322806" y="4108159"/>
              <a:ext cx="1210402" cy="276999"/>
            </a:xfrm>
            <a:prstGeom prst="rect">
              <a:avLst/>
            </a:prstGeom>
            <a:noFill/>
          </p:spPr>
          <p:txBody>
            <a:bodyPr wrap="square" rtlCol="0">
              <a:spAutoFit/>
            </a:bodyPr>
            <a:lstStyle/>
            <a:p>
              <a:pPr algn="ctr"/>
              <a:r>
                <a:rPr lang="ja-JP" altLang="en-US" sz="1200" b="1" u="sng" dirty="0"/>
                <a:t>商店街・病院</a:t>
              </a:r>
              <a:endParaRPr kumimoji="1" lang="ja-JP" altLang="en-US" sz="1200" b="1" u="sng" dirty="0"/>
            </a:p>
          </p:txBody>
        </p:sp>
        <p:pic>
          <p:nvPicPr>
            <p:cNvPr id="18" name="図 17">
              <a:extLst>
                <a:ext uri="{FF2B5EF4-FFF2-40B4-BE49-F238E27FC236}">
                  <a16:creationId xmlns:a16="http://schemas.microsoft.com/office/drawing/2014/main" id="{11B438B7-F665-F9A5-0C89-64224D6871BC}"/>
                </a:ext>
              </a:extLst>
            </p:cNvPr>
            <p:cNvPicPr>
              <a:picLocks noChangeAspect="1"/>
            </p:cNvPicPr>
            <p:nvPr/>
          </p:nvPicPr>
          <p:blipFill>
            <a:blip r:embed="rId6"/>
            <a:stretch>
              <a:fillRect/>
            </a:stretch>
          </p:blipFill>
          <p:spPr>
            <a:xfrm>
              <a:off x="4222737" y="3612766"/>
              <a:ext cx="920522" cy="557080"/>
            </a:xfrm>
            <a:prstGeom prst="rect">
              <a:avLst/>
            </a:prstGeom>
          </p:spPr>
        </p:pic>
      </p:grpSp>
      <p:pic>
        <p:nvPicPr>
          <p:cNvPr id="19" name="図 18">
            <a:extLst>
              <a:ext uri="{FF2B5EF4-FFF2-40B4-BE49-F238E27FC236}">
                <a16:creationId xmlns:a16="http://schemas.microsoft.com/office/drawing/2014/main" id="{B2922139-190D-D2D0-E7DC-99C0291CA88F}"/>
              </a:ext>
            </a:extLst>
          </p:cNvPr>
          <p:cNvPicPr>
            <a:picLocks noChangeAspect="1"/>
          </p:cNvPicPr>
          <p:nvPr/>
        </p:nvPicPr>
        <p:blipFill>
          <a:blip r:embed="rId7"/>
          <a:stretch>
            <a:fillRect/>
          </a:stretch>
        </p:blipFill>
        <p:spPr>
          <a:xfrm flipH="1">
            <a:off x="1018698" y="5694113"/>
            <a:ext cx="587234" cy="356595"/>
          </a:xfrm>
          <a:prstGeom prst="rect">
            <a:avLst/>
          </a:prstGeom>
        </p:spPr>
      </p:pic>
      <p:pic>
        <p:nvPicPr>
          <p:cNvPr id="20" name="図 19">
            <a:extLst>
              <a:ext uri="{FF2B5EF4-FFF2-40B4-BE49-F238E27FC236}">
                <a16:creationId xmlns:a16="http://schemas.microsoft.com/office/drawing/2014/main" id="{4AF450A5-FCF6-176A-18D1-10F60F81811E}"/>
              </a:ext>
            </a:extLst>
          </p:cNvPr>
          <p:cNvPicPr>
            <a:picLocks noChangeAspect="1"/>
          </p:cNvPicPr>
          <p:nvPr/>
        </p:nvPicPr>
        <p:blipFill>
          <a:blip r:embed="rId8"/>
          <a:stretch>
            <a:fillRect/>
          </a:stretch>
        </p:blipFill>
        <p:spPr>
          <a:xfrm flipH="1">
            <a:off x="2114159" y="4981858"/>
            <a:ext cx="597181" cy="339415"/>
          </a:xfrm>
          <a:prstGeom prst="rect">
            <a:avLst/>
          </a:prstGeom>
        </p:spPr>
      </p:pic>
      <p:sp>
        <p:nvSpPr>
          <p:cNvPr id="21" name="楕円 20">
            <a:extLst>
              <a:ext uri="{FF2B5EF4-FFF2-40B4-BE49-F238E27FC236}">
                <a16:creationId xmlns:a16="http://schemas.microsoft.com/office/drawing/2014/main" id="{8DC5C766-58C7-8623-4506-46888CCA635A}"/>
              </a:ext>
            </a:extLst>
          </p:cNvPr>
          <p:cNvSpPr/>
          <p:nvPr/>
        </p:nvSpPr>
        <p:spPr bwMode="auto">
          <a:xfrm>
            <a:off x="5754884" y="5207790"/>
            <a:ext cx="391651" cy="699361"/>
          </a:xfrm>
          <a:prstGeom prst="ellipse">
            <a:avLst/>
          </a:prstGeom>
          <a:noFill/>
          <a:ln w="317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22" name="図 21">
            <a:extLst>
              <a:ext uri="{FF2B5EF4-FFF2-40B4-BE49-F238E27FC236}">
                <a16:creationId xmlns:a16="http://schemas.microsoft.com/office/drawing/2014/main" id="{9E56307F-2A86-C782-8EFE-B2551D8DC982}"/>
              </a:ext>
            </a:extLst>
          </p:cNvPr>
          <p:cNvPicPr>
            <a:picLocks noChangeAspect="1"/>
          </p:cNvPicPr>
          <p:nvPr/>
        </p:nvPicPr>
        <p:blipFill>
          <a:blip r:embed="rId8"/>
          <a:stretch>
            <a:fillRect/>
          </a:stretch>
        </p:blipFill>
        <p:spPr>
          <a:xfrm flipH="1">
            <a:off x="5652120" y="5012134"/>
            <a:ext cx="597181" cy="339415"/>
          </a:xfrm>
          <a:prstGeom prst="rect">
            <a:avLst/>
          </a:prstGeom>
        </p:spPr>
      </p:pic>
      <p:pic>
        <p:nvPicPr>
          <p:cNvPr id="23" name="図 22">
            <a:extLst>
              <a:ext uri="{FF2B5EF4-FFF2-40B4-BE49-F238E27FC236}">
                <a16:creationId xmlns:a16="http://schemas.microsoft.com/office/drawing/2014/main" id="{9C9777B9-2DAF-90F3-0A7E-B47F338FC2B4}"/>
              </a:ext>
            </a:extLst>
          </p:cNvPr>
          <p:cNvPicPr>
            <a:picLocks noChangeAspect="1"/>
          </p:cNvPicPr>
          <p:nvPr/>
        </p:nvPicPr>
        <p:blipFill>
          <a:blip r:embed="rId7"/>
          <a:stretch>
            <a:fillRect/>
          </a:stretch>
        </p:blipFill>
        <p:spPr>
          <a:xfrm flipH="1">
            <a:off x="5662067" y="5736701"/>
            <a:ext cx="587234" cy="356595"/>
          </a:xfrm>
          <a:prstGeom prst="rect">
            <a:avLst/>
          </a:prstGeom>
        </p:spPr>
      </p:pic>
      <p:pic>
        <p:nvPicPr>
          <p:cNvPr id="24" name="図 23">
            <a:extLst>
              <a:ext uri="{FF2B5EF4-FFF2-40B4-BE49-F238E27FC236}">
                <a16:creationId xmlns:a16="http://schemas.microsoft.com/office/drawing/2014/main" id="{2C0EC48B-5EEE-6BAF-3C0A-D41D2C8D1C0F}"/>
              </a:ext>
            </a:extLst>
          </p:cNvPr>
          <p:cNvPicPr>
            <a:picLocks noChangeAspect="1"/>
          </p:cNvPicPr>
          <p:nvPr/>
        </p:nvPicPr>
        <p:blipFill>
          <a:blip r:embed="rId9"/>
          <a:stretch>
            <a:fillRect/>
          </a:stretch>
        </p:blipFill>
        <p:spPr>
          <a:xfrm>
            <a:off x="917249" y="2967911"/>
            <a:ext cx="683981" cy="802199"/>
          </a:xfrm>
          <a:prstGeom prst="rect">
            <a:avLst/>
          </a:prstGeom>
        </p:spPr>
      </p:pic>
      <p:pic>
        <p:nvPicPr>
          <p:cNvPr id="25" name="図 24">
            <a:extLst>
              <a:ext uri="{FF2B5EF4-FFF2-40B4-BE49-F238E27FC236}">
                <a16:creationId xmlns:a16="http://schemas.microsoft.com/office/drawing/2014/main" id="{7EC10AA7-200F-61D4-5FC9-86B8BA36C1B0}"/>
              </a:ext>
            </a:extLst>
          </p:cNvPr>
          <p:cNvPicPr>
            <a:picLocks noChangeAspect="1"/>
          </p:cNvPicPr>
          <p:nvPr/>
        </p:nvPicPr>
        <p:blipFill>
          <a:blip r:embed="rId10"/>
          <a:stretch>
            <a:fillRect/>
          </a:stretch>
        </p:blipFill>
        <p:spPr>
          <a:xfrm>
            <a:off x="285138" y="2557989"/>
            <a:ext cx="796416" cy="604296"/>
          </a:xfrm>
          <a:prstGeom prst="rect">
            <a:avLst/>
          </a:prstGeom>
        </p:spPr>
      </p:pic>
      <p:sp>
        <p:nvSpPr>
          <p:cNvPr id="26" name="フリーフォーム: 図形 25">
            <a:extLst>
              <a:ext uri="{FF2B5EF4-FFF2-40B4-BE49-F238E27FC236}">
                <a16:creationId xmlns:a16="http://schemas.microsoft.com/office/drawing/2014/main" id="{92AF726B-A906-6075-FAF1-BF75D78D503C}"/>
              </a:ext>
            </a:extLst>
          </p:cNvPr>
          <p:cNvSpPr/>
          <p:nvPr/>
        </p:nvSpPr>
        <p:spPr bwMode="auto">
          <a:xfrm>
            <a:off x="1280160" y="2857805"/>
            <a:ext cx="1129085" cy="381912"/>
          </a:xfrm>
          <a:custGeom>
            <a:avLst/>
            <a:gdLst>
              <a:gd name="connsiteX0" fmla="*/ 1129085 w 1129085"/>
              <a:gd name="connsiteY0" fmla="*/ 381912 h 381912"/>
              <a:gd name="connsiteX1" fmla="*/ 739471 w 1129085"/>
              <a:gd name="connsiteY1" fmla="*/ 103617 h 381912"/>
              <a:gd name="connsiteX2" fmla="*/ 0 w 1129085"/>
              <a:gd name="connsiteY2" fmla="*/ 250 h 381912"/>
            </a:gdLst>
            <a:ahLst/>
            <a:cxnLst>
              <a:cxn ang="0">
                <a:pos x="connsiteX0" y="connsiteY0"/>
              </a:cxn>
              <a:cxn ang="0">
                <a:pos x="connsiteX1" y="connsiteY1"/>
              </a:cxn>
              <a:cxn ang="0">
                <a:pos x="connsiteX2" y="connsiteY2"/>
              </a:cxn>
            </a:cxnLst>
            <a:rect l="l" t="t" r="r" b="b"/>
            <a:pathLst>
              <a:path w="1129085" h="381912">
                <a:moveTo>
                  <a:pt x="1129085" y="381912"/>
                </a:moveTo>
                <a:cubicBezTo>
                  <a:pt x="1028368" y="274569"/>
                  <a:pt x="927652" y="167227"/>
                  <a:pt x="739471" y="103617"/>
                </a:cubicBezTo>
                <a:cubicBezTo>
                  <a:pt x="551290" y="40007"/>
                  <a:pt x="113969" y="-3726"/>
                  <a:pt x="0" y="250"/>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endParaRPr lang="ja-JP" altLang="en-US"/>
          </a:p>
        </p:txBody>
      </p:sp>
      <p:sp>
        <p:nvSpPr>
          <p:cNvPr id="27" name="フリーフォーム: 図形 26">
            <a:extLst>
              <a:ext uri="{FF2B5EF4-FFF2-40B4-BE49-F238E27FC236}">
                <a16:creationId xmlns:a16="http://schemas.microsoft.com/office/drawing/2014/main" id="{E64FE3F3-6031-5AB1-5926-3D301D843750}"/>
              </a:ext>
            </a:extLst>
          </p:cNvPr>
          <p:cNvSpPr/>
          <p:nvPr/>
        </p:nvSpPr>
        <p:spPr bwMode="auto">
          <a:xfrm>
            <a:off x="540689" y="3207912"/>
            <a:ext cx="516834" cy="779228"/>
          </a:xfrm>
          <a:custGeom>
            <a:avLst/>
            <a:gdLst>
              <a:gd name="connsiteX0" fmla="*/ 0 w 516834"/>
              <a:gd name="connsiteY0" fmla="*/ 0 h 779228"/>
              <a:gd name="connsiteX1" fmla="*/ 119269 w 516834"/>
              <a:gd name="connsiteY1" fmla="*/ 516835 h 779228"/>
              <a:gd name="connsiteX2" fmla="*/ 516834 w 516834"/>
              <a:gd name="connsiteY2" fmla="*/ 779228 h 779228"/>
            </a:gdLst>
            <a:ahLst/>
            <a:cxnLst>
              <a:cxn ang="0">
                <a:pos x="connsiteX0" y="connsiteY0"/>
              </a:cxn>
              <a:cxn ang="0">
                <a:pos x="connsiteX1" y="connsiteY1"/>
              </a:cxn>
              <a:cxn ang="0">
                <a:pos x="connsiteX2" y="connsiteY2"/>
              </a:cxn>
            </a:cxnLst>
            <a:rect l="l" t="t" r="r" b="b"/>
            <a:pathLst>
              <a:path w="516834" h="779228">
                <a:moveTo>
                  <a:pt x="0" y="0"/>
                </a:moveTo>
                <a:cubicBezTo>
                  <a:pt x="16565" y="193482"/>
                  <a:pt x="33130" y="386964"/>
                  <a:pt x="119269" y="516835"/>
                </a:cubicBezTo>
                <a:cubicBezTo>
                  <a:pt x="205408" y="646706"/>
                  <a:pt x="361121" y="712967"/>
                  <a:pt x="516834" y="779228"/>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28" name="二等辺三角形 27">
            <a:extLst>
              <a:ext uri="{FF2B5EF4-FFF2-40B4-BE49-F238E27FC236}">
                <a16:creationId xmlns:a16="http://schemas.microsoft.com/office/drawing/2014/main" id="{B1D7F1EB-3A21-4A0A-99D6-C715047E5731}"/>
              </a:ext>
            </a:extLst>
          </p:cNvPr>
          <p:cNvSpPr/>
          <p:nvPr/>
        </p:nvSpPr>
        <p:spPr bwMode="auto">
          <a:xfrm rot="16200000">
            <a:off x="4789722" y="3534423"/>
            <a:ext cx="144016" cy="87333"/>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bg1">
                  <a:lumMod val="75000"/>
                </a:schemeClr>
              </a:solidFill>
              <a:effectLst/>
              <a:latin typeface="Arial" panose="020B0604020202020204" pitchFamily="34" charset="0"/>
              <a:ea typeface="ＭＳ Ｐゴシック" panose="020B0600070205080204" pitchFamily="50" charset="-128"/>
            </a:endParaRPr>
          </a:p>
        </p:txBody>
      </p:sp>
      <p:sp>
        <p:nvSpPr>
          <p:cNvPr id="29" name="二等辺三角形 28">
            <a:extLst>
              <a:ext uri="{FF2B5EF4-FFF2-40B4-BE49-F238E27FC236}">
                <a16:creationId xmlns:a16="http://schemas.microsoft.com/office/drawing/2014/main" id="{B2095F0A-D05B-5011-31AC-37FE9532A592}"/>
              </a:ext>
            </a:extLst>
          </p:cNvPr>
          <p:cNvSpPr/>
          <p:nvPr/>
        </p:nvSpPr>
        <p:spPr bwMode="auto">
          <a:xfrm rot="5400000">
            <a:off x="3274239" y="4573316"/>
            <a:ext cx="144016" cy="87333"/>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bg1">
                  <a:lumMod val="75000"/>
                </a:schemeClr>
              </a:solidFill>
              <a:effectLst/>
              <a:latin typeface="Arial" panose="020B0604020202020204" pitchFamily="34" charset="0"/>
              <a:ea typeface="ＭＳ Ｐゴシック" panose="020B0600070205080204" pitchFamily="50" charset="-128"/>
            </a:endParaRPr>
          </a:p>
        </p:txBody>
      </p:sp>
      <p:pic>
        <p:nvPicPr>
          <p:cNvPr id="30" name="図 29">
            <a:extLst>
              <a:ext uri="{FF2B5EF4-FFF2-40B4-BE49-F238E27FC236}">
                <a16:creationId xmlns:a16="http://schemas.microsoft.com/office/drawing/2014/main" id="{E4D7E797-FDF5-2F79-40A5-DE869242EA79}"/>
              </a:ext>
            </a:extLst>
          </p:cNvPr>
          <p:cNvPicPr>
            <a:picLocks noChangeAspect="1"/>
          </p:cNvPicPr>
          <p:nvPr/>
        </p:nvPicPr>
        <p:blipFill>
          <a:blip r:embed="rId9"/>
          <a:stretch>
            <a:fillRect/>
          </a:stretch>
        </p:blipFill>
        <p:spPr>
          <a:xfrm flipH="1">
            <a:off x="6596048" y="3100335"/>
            <a:ext cx="511689" cy="632567"/>
          </a:xfrm>
          <a:prstGeom prst="rect">
            <a:avLst/>
          </a:prstGeom>
        </p:spPr>
      </p:pic>
      <p:sp>
        <p:nvSpPr>
          <p:cNvPr id="31" name="フリーフォーム: 図形 30">
            <a:extLst>
              <a:ext uri="{FF2B5EF4-FFF2-40B4-BE49-F238E27FC236}">
                <a16:creationId xmlns:a16="http://schemas.microsoft.com/office/drawing/2014/main" id="{66EE7F5F-D46E-2A56-BC8B-29E78F56DD8D}"/>
              </a:ext>
            </a:extLst>
          </p:cNvPr>
          <p:cNvSpPr/>
          <p:nvPr/>
        </p:nvSpPr>
        <p:spPr bwMode="auto">
          <a:xfrm>
            <a:off x="5923722" y="4686855"/>
            <a:ext cx="1137036" cy="202562"/>
          </a:xfrm>
          <a:custGeom>
            <a:avLst/>
            <a:gdLst>
              <a:gd name="connsiteX0" fmla="*/ 0 w 1137036"/>
              <a:gd name="connsiteY0" fmla="*/ 111318 h 202562"/>
              <a:gd name="connsiteX1" fmla="*/ 532737 w 1137036"/>
              <a:gd name="connsiteY1" fmla="*/ 198782 h 202562"/>
              <a:gd name="connsiteX2" fmla="*/ 1137036 w 1137036"/>
              <a:gd name="connsiteY2" fmla="*/ 0 h 202562"/>
            </a:gdLst>
            <a:ahLst/>
            <a:cxnLst>
              <a:cxn ang="0">
                <a:pos x="connsiteX0" y="connsiteY0"/>
              </a:cxn>
              <a:cxn ang="0">
                <a:pos x="connsiteX1" y="connsiteY1"/>
              </a:cxn>
              <a:cxn ang="0">
                <a:pos x="connsiteX2" y="connsiteY2"/>
              </a:cxn>
            </a:cxnLst>
            <a:rect l="l" t="t" r="r" b="b"/>
            <a:pathLst>
              <a:path w="1137036" h="202562">
                <a:moveTo>
                  <a:pt x="0" y="111318"/>
                </a:moveTo>
                <a:cubicBezTo>
                  <a:pt x="171615" y="164326"/>
                  <a:pt x="343231" y="217335"/>
                  <a:pt x="532737" y="198782"/>
                </a:cubicBezTo>
                <a:cubicBezTo>
                  <a:pt x="722243" y="180229"/>
                  <a:pt x="1048246" y="26504"/>
                  <a:pt x="1137036" y="0"/>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endParaRPr lang="ja-JP" altLang="en-US"/>
          </a:p>
        </p:txBody>
      </p:sp>
      <p:pic>
        <p:nvPicPr>
          <p:cNvPr id="32" name="図 31">
            <a:extLst>
              <a:ext uri="{FF2B5EF4-FFF2-40B4-BE49-F238E27FC236}">
                <a16:creationId xmlns:a16="http://schemas.microsoft.com/office/drawing/2014/main" id="{F1F51BCB-04E4-7F2A-6A2A-E8EE65BBC16C}"/>
              </a:ext>
            </a:extLst>
          </p:cNvPr>
          <p:cNvPicPr>
            <a:picLocks noChangeAspect="1"/>
          </p:cNvPicPr>
          <p:nvPr/>
        </p:nvPicPr>
        <p:blipFill>
          <a:blip r:embed="rId9"/>
          <a:stretch>
            <a:fillRect/>
          </a:stretch>
        </p:blipFill>
        <p:spPr>
          <a:xfrm>
            <a:off x="579017" y="4961596"/>
            <a:ext cx="570518" cy="669125"/>
          </a:xfrm>
          <a:prstGeom prst="rect">
            <a:avLst/>
          </a:prstGeom>
        </p:spPr>
      </p:pic>
      <p:pic>
        <p:nvPicPr>
          <p:cNvPr id="33" name="図 32">
            <a:extLst>
              <a:ext uri="{FF2B5EF4-FFF2-40B4-BE49-F238E27FC236}">
                <a16:creationId xmlns:a16="http://schemas.microsoft.com/office/drawing/2014/main" id="{28603FBA-01D7-2963-77E7-CF3828172EC8}"/>
              </a:ext>
            </a:extLst>
          </p:cNvPr>
          <p:cNvPicPr>
            <a:picLocks noChangeAspect="1"/>
          </p:cNvPicPr>
          <p:nvPr/>
        </p:nvPicPr>
        <p:blipFill>
          <a:blip r:embed="rId9"/>
          <a:stretch>
            <a:fillRect/>
          </a:stretch>
        </p:blipFill>
        <p:spPr>
          <a:xfrm>
            <a:off x="1687571" y="4468999"/>
            <a:ext cx="570518" cy="669125"/>
          </a:xfrm>
          <a:prstGeom prst="rect">
            <a:avLst/>
          </a:prstGeom>
        </p:spPr>
      </p:pic>
      <p:pic>
        <p:nvPicPr>
          <p:cNvPr id="34" name="図 33">
            <a:extLst>
              <a:ext uri="{FF2B5EF4-FFF2-40B4-BE49-F238E27FC236}">
                <a16:creationId xmlns:a16="http://schemas.microsoft.com/office/drawing/2014/main" id="{CC12AED3-8FDA-1457-6D97-2C47AB951EE0}"/>
              </a:ext>
            </a:extLst>
          </p:cNvPr>
          <p:cNvPicPr>
            <a:picLocks noChangeAspect="1"/>
          </p:cNvPicPr>
          <p:nvPr/>
        </p:nvPicPr>
        <p:blipFill>
          <a:blip r:embed="rId8"/>
          <a:stretch>
            <a:fillRect/>
          </a:stretch>
        </p:blipFill>
        <p:spPr>
          <a:xfrm flipH="1">
            <a:off x="7609334" y="4991198"/>
            <a:ext cx="597181" cy="339415"/>
          </a:xfrm>
          <a:prstGeom prst="rect">
            <a:avLst/>
          </a:prstGeom>
        </p:spPr>
      </p:pic>
      <p:pic>
        <p:nvPicPr>
          <p:cNvPr id="35" name="図 34">
            <a:extLst>
              <a:ext uri="{FF2B5EF4-FFF2-40B4-BE49-F238E27FC236}">
                <a16:creationId xmlns:a16="http://schemas.microsoft.com/office/drawing/2014/main" id="{36D3508C-2816-ED4B-5DDC-6B4BECE28CE4}"/>
              </a:ext>
            </a:extLst>
          </p:cNvPr>
          <p:cNvPicPr>
            <a:picLocks noChangeAspect="1"/>
          </p:cNvPicPr>
          <p:nvPr/>
        </p:nvPicPr>
        <p:blipFill>
          <a:blip r:embed="rId9"/>
          <a:stretch>
            <a:fillRect/>
          </a:stretch>
        </p:blipFill>
        <p:spPr>
          <a:xfrm flipH="1">
            <a:off x="7694274" y="4460850"/>
            <a:ext cx="402819" cy="452010"/>
          </a:xfrm>
          <a:prstGeom prst="rect">
            <a:avLst/>
          </a:prstGeom>
        </p:spPr>
      </p:pic>
      <p:pic>
        <p:nvPicPr>
          <p:cNvPr id="36" name="図 35">
            <a:extLst>
              <a:ext uri="{FF2B5EF4-FFF2-40B4-BE49-F238E27FC236}">
                <a16:creationId xmlns:a16="http://schemas.microsoft.com/office/drawing/2014/main" id="{DFE93678-38EB-3961-62ED-B3EB99447CEE}"/>
              </a:ext>
            </a:extLst>
          </p:cNvPr>
          <p:cNvPicPr>
            <a:picLocks noChangeAspect="1"/>
          </p:cNvPicPr>
          <p:nvPr/>
        </p:nvPicPr>
        <p:blipFill>
          <a:blip r:embed="rId9"/>
          <a:stretch>
            <a:fillRect/>
          </a:stretch>
        </p:blipFill>
        <p:spPr>
          <a:xfrm>
            <a:off x="6231763" y="4395435"/>
            <a:ext cx="539347" cy="632567"/>
          </a:xfrm>
          <a:prstGeom prst="rect">
            <a:avLst/>
          </a:prstGeom>
        </p:spPr>
      </p:pic>
      <p:pic>
        <p:nvPicPr>
          <p:cNvPr id="37" name="図 36">
            <a:extLst>
              <a:ext uri="{FF2B5EF4-FFF2-40B4-BE49-F238E27FC236}">
                <a16:creationId xmlns:a16="http://schemas.microsoft.com/office/drawing/2014/main" id="{FDD6246E-F818-6DFB-E723-1E0076FCF453}"/>
              </a:ext>
            </a:extLst>
          </p:cNvPr>
          <p:cNvPicPr>
            <a:picLocks noChangeAspect="1"/>
          </p:cNvPicPr>
          <p:nvPr/>
        </p:nvPicPr>
        <p:blipFill>
          <a:blip r:embed="rId7"/>
          <a:stretch>
            <a:fillRect/>
          </a:stretch>
        </p:blipFill>
        <p:spPr>
          <a:xfrm flipH="1">
            <a:off x="3451326" y="5666878"/>
            <a:ext cx="587234" cy="356595"/>
          </a:xfrm>
          <a:prstGeom prst="rect">
            <a:avLst/>
          </a:prstGeom>
        </p:spPr>
      </p:pic>
      <p:sp>
        <p:nvSpPr>
          <p:cNvPr id="38" name="フリーフォーム: 図形 37">
            <a:extLst>
              <a:ext uri="{FF2B5EF4-FFF2-40B4-BE49-F238E27FC236}">
                <a16:creationId xmlns:a16="http://schemas.microsoft.com/office/drawing/2014/main" id="{80BEECBF-FC09-EAAC-81F5-202CCA243034}"/>
              </a:ext>
            </a:extLst>
          </p:cNvPr>
          <p:cNvSpPr/>
          <p:nvPr/>
        </p:nvSpPr>
        <p:spPr bwMode="auto">
          <a:xfrm>
            <a:off x="7339054" y="4663001"/>
            <a:ext cx="437322" cy="302573"/>
          </a:xfrm>
          <a:custGeom>
            <a:avLst/>
            <a:gdLst>
              <a:gd name="connsiteX0" fmla="*/ 437322 w 437322"/>
              <a:gd name="connsiteY0" fmla="*/ 302149 h 302573"/>
              <a:gd name="connsiteX1" fmla="*/ 151075 w 437322"/>
              <a:gd name="connsiteY1" fmla="*/ 254442 h 302573"/>
              <a:gd name="connsiteX2" fmla="*/ 0 w 437322"/>
              <a:gd name="connsiteY2" fmla="*/ 0 h 302573"/>
            </a:gdLst>
            <a:ahLst/>
            <a:cxnLst>
              <a:cxn ang="0">
                <a:pos x="connsiteX0" y="connsiteY0"/>
              </a:cxn>
              <a:cxn ang="0">
                <a:pos x="connsiteX1" y="connsiteY1"/>
              </a:cxn>
              <a:cxn ang="0">
                <a:pos x="connsiteX2" y="connsiteY2"/>
              </a:cxn>
            </a:cxnLst>
            <a:rect l="l" t="t" r="r" b="b"/>
            <a:pathLst>
              <a:path w="437322" h="302573">
                <a:moveTo>
                  <a:pt x="437322" y="302149"/>
                </a:moveTo>
                <a:cubicBezTo>
                  <a:pt x="330642" y="303474"/>
                  <a:pt x="223962" y="304800"/>
                  <a:pt x="151075" y="254442"/>
                </a:cubicBezTo>
                <a:cubicBezTo>
                  <a:pt x="78188" y="204084"/>
                  <a:pt x="39094" y="102042"/>
                  <a:pt x="0" y="0"/>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endParaRPr lang="ja-JP" altLang="en-US"/>
          </a:p>
        </p:txBody>
      </p:sp>
      <p:pic>
        <p:nvPicPr>
          <p:cNvPr id="39" name="図 38">
            <a:extLst>
              <a:ext uri="{FF2B5EF4-FFF2-40B4-BE49-F238E27FC236}">
                <a16:creationId xmlns:a16="http://schemas.microsoft.com/office/drawing/2014/main" id="{5AD0E0AE-ABF1-E710-559A-1E3BDDD28F60}"/>
              </a:ext>
            </a:extLst>
          </p:cNvPr>
          <p:cNvPicPr>
            <a:picLocks noChangeAspect="1"/>
          </p:cNvPicPr>
          <p:nvPr/>
        </p:nvPicPr>
        <p:blipFill>
          <a:blip r:embed="rId9"/>
          <a:stretch>
            <a:fillRect/>
          </a:stretch>
        </p:blipFill>
        <p:spPr>
          <a:xfrm>
            <a:off x="4026218" y="5185239"/>
            <a:ext cx="471772" cy="553312"/>
          </a:xfrm>
          <a:prstGeom prst="rect">
            <a:avLst/>
          </a:prstGeom>
        </p:spPr>
      </p:pic>
      <p:sp>
        <p:nvSpPr>
          <p:cNvPr id="40" name="フリーフォーム: 図形 39">
            <a:extLst>
              <a:ext uri="{FF2B5EF4-FFF2-40B4-BE49-F238E27FC236}">
                <a16:creationId xmlns:a16="http://schemas.microsoft.com/office/drawing/2014/main" id="{A6F744CC-1C4B-50A8-8CCA-9D4284628D28}"/>
              </a:ext>
            </a:extLst>
          </p:cNvPr>
          <p:cNvSpPr/>
          <p:nvPr/>
        </p:nvSpPr>
        <p:spPr bwMode="auto">
          <a:xfrm>
            <a:off x="4141323" y="4933344"/>
            <a:ext cx="664707" cy="894775"/>
          </a:xfrm>
          <a:custGeom>
            <a:avLst/>
            <a:gdLst>
              <a:gd name="connsiteX0" fmla="*/ 0 w 436576"/>
              <a:gd name="connsiteY0" fmla="*/ 874644 h 874644"/>
              <a:gd name="connsiteX1" fmla="*/ 143123 w 436576"/>
              <a:gd name="connsiteY1" fmla="*/ 763325 h 874644"/>
              <a:gd name="connsiteX2" fmla="*/ 405516 w 436576"/>
              <a:gd name="connsiteY2" fmla="*/ 437322 h 874644"/>
              <a:gd name="connsiteX3" fmla="*/ 421419 w 436576"/>
              <a:gd name="connsiteY3" fmla="*/ 0 h 874644"/>
            </a:gdLst>
            <a:ahLst/>
            <a:cxnLst>
              <a:cxn ang="0">
                <a:pos x="connsiteX0" y="connsiteY0"/>
              </a:cxn>
              <a:cxn ang="0">
                <a:pos x="connsiteX1" y="connsiteY1"/>
              </a:cxn>
              <a:cxn ang="0">
                <a:pos x="connsiteX2" y="connsiteY2"/>
              </a:cxn>
              <a:cxn ang="0">
                <a:pos x="connsiteX3" y="connsiteY3"/>
              </a:cxn>
            </a:cxnLst>
            <a:rect l="l" t="t" r="r" b="b"/>
            <a:pathLst>
              <a:path w="436576" h="874644">
                <a:moveTo>
                  <a:pt x="0" y="874644"/>
                </a:moveTo>
                <a:cubicBezTo>
                  <a:pt x="37768" y="855428"/>
                  <a:pt x="75537" y="836212"/>
                  <a:pt x="143123" y="763325"/>
                </a:cubicBezTo>
                <a:cubicBezTo>
                  <a:pt x="210709" y="690438"/>
                  <a:pt x="359133" y="564543"/>
                  <a:pt x="405516" y="437322"/>
                </a:cubicBezTo>
                <a:cubicBezTo>
                  <a:pt x="451899" y="310101"/>
                  <a:pt x="436659" y="155050"/>
                  <a:pt x="421419" y="0"/>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endParaRPr lang="ja-JP" altLang="en-US"/>
          </a:p>
        </p:txBody>
      </p:sp>
      <p:pic>
        <p:nvPicPr>
          <p:cNvPr id="41" name="図 40">
            <a:extLst>
              <a:ext uri="{FF2B5EF4-FFF2-40B4-BE49-F238E27FC236}">
                <a16:creationId xmlns:a16="http://schemas.microsoft.com/office/drawing/2014/main" id="{E84A1102-B0B7-AA9C-528C-B1F79AB98087}"/>
              </a:ext>
            </a:extLst>
          </p:cNvPr>
          <p:cNvPicPr>
            <a:picLocks noChangeAspect="1"/>
          </p:cNvPicPr>
          <p:nvPr/>
        </p:nvPicPr>
        <p:blipFill>
          <a:blip r:embed="rId11"/>
          <a:stretch>
            <a:fillRect/>
          </a:stretch>
        </p:blipFill>
        <p:spPr>
          <a:xfrm>
            <a:off x="3728258" y="3695808"/>
            <a:ext cx="568997" cy="371085"/>
          </a:xfrm>
          <a:prstGeom prst="rect">
            <a:avLst/>
          </a:prstGeom>
        </p:spPr>
      </p:pic>
      <p:pic>
        <p:nvPicPr>
          <p:cNvPr id="42" name="図 41">
            <a:extLst>
              <a:ext uri="{FF2B5EF4-FFF2-40B4-BE49-F238E27FC236}">
                <a16:creationId xmlns:a16="http://schemas.microsoft.com/office/drawing/2014/main" id="{1EEBECBF-2DD3-F1E6-6A4F-B51420615219}"/>
              </a:ext>
            </a:extLst>
          </p:cNvPr>
          <p:cNvPicPr>
            <a:picLocks noChangeAspect="1"/>
          </p:cNvPicPr>
          <p:nvPr/>
        </p:nvPicPr>
        <p:blipFill>
          <a:blip r:embed="rId3"/>
          <a:stretch>
            <a:fillRect/>
          </a:stretch>
        </p:blipFill>
        <p:spPr>
          <a:xfrm>
            <a:off x="3496939" y="4122765"/>
            <a:ext cx="240945" cy="328561"/>
          </a:xfrm>
          <a:prstGeom prst="rect">
            <a:avLst/>
          </a:prstGeom>
        </p:spPr>
      </p:pic>
      <p:pic>
        <p:nvPicPr>
          <p:cNvPr id="43" name="図 42">
            <a:extLst>
              <a:ext uri="{FF2B5EF4-FFF2-40B4-BE49-F238E27FC236}">
                <a16:creationId xmlns:a16="http://schemas.microsoft.com/office/drawing/2014/main" id="{0D27BF58-AE59-02D1-ABF6-5FAEF98B9803}"/>
              </a:ext>
            </a:extLst>
          </p:cNvPr>
          <p:cNvPicPr>
            <a:picLocks noChangeAspect="1"/>
          </p:cNvPicPr>
          <p:nvPr/>
        </p:nvPicPr>
        <p:blipFill>
          <a:blip r:embed="rId12"/>
          <a:stretch>
            <a:fillRect/>
          </a:stretch>
        </p:blipFill>
        <p:spPr>
          <a:xfrm>
            <a:off x="7146626" y="3456215"/>
            <a:ext cx="950467" cy="519102"/>
          </a:xfrm>
          <a:prstGeom prst="rect">
            <a:avLst/>
          </a:prstGeom>
        </p:spPr>
      </p:pic>
      <p:sp>
        <p:nvSpPr>
          <p:cNvPr id="44" name="フリーフォーム: 図形 43">
            <a:extLst>
              <a:ext uri="{FF2B5EF4-FFF2-40B4-BE49-F238E27FC236}">
                <a16:creationId xmlns:a16="http://schemas.microsoft.com/office/drawing/2014/main" id="{411C9FB0-E61A-111D-61EE-C20186A43DE7}"/>
              </a:ext>
            </a:extLst>
          </p:cNvPr>
          <p:cNvSpPr/>
          <p:nvPr/>
        </p:nvSpPr>
        <p:spPr bwMode="auto">
          <a:xfrm>
            <a:off x="3780540" y="4018945"/>
            <a:ext cx="187161" cy="453225"/>
          </a:xfrm>
          <a:custGeom>
            <a:avLst/>
            <a:gdLst>
              <a:gd name="connsiteX0" fmla="*/ 187161 w 187161"/>
              <a:gd name="connsiteY0" fmla="*/ 453225 h 453225"/>
              <a:gd name="connsiteX1" fmla="*/ 4281 w 187161"/>
              <a:gd name="connsiteY1" fmla="*/ 254442 h 453225"/>
              <a:gd name="connsiteX2" fmla="*/ 75843 w 187161"/>
              <a:gd name="connsiteY2" fmla="*/ 0 h 453225"/>
            </a:gdLst>
            <a:ahLst/>
            <a:cxnLst>
              <a:cxn ang="0">
                <a:pos x="connsiteX0" y="connsiteY0"/>
              </a:cxn>
              <a:cxn ang="0">
                <a:pos x="connsiteX1" y="connsiteY1"/>
              </a:cxn>
              <a:cxn ang="0">
                <a:pos x="connsiteX2" y="connsiteY2"/>
              </a:cxn>
            </a:cxnLst>
            <a:rect l="l" t="t" r="r" b="b"/>
            <a:pathLst>
              <a:path w="187161" h="453225">
                <a:moveTo>
                  <a:pt x="187161" y="453225"/>
                </a:moveTo>
                <a:cubicBezTo>
                  <a:pt x="104997" y="391602"/>
                  <a:pt x="22834" y="329979"/>
                  <a:pt x="4281" y="254442"/>
                </a:cubicBezTo>
                <a:cubicBezTo>
                  <a:pt x="-14272" y="178904"/>
                  <a:pt x="30785" y="89452"/>
                  <a:pt x="75843" y="0"/>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endParaRPr lang="ja-JP" altLang="en-US"/>
          </a:p>
        </p:txBody>
      </p:sp>
      <p:sp>
        <p:nvSpPr>
          <p:cNvPr id="45" name="テキスト ボックス 44">
            <a:extLst>
              <a:ext uri="{FF2B5EF4-FFF2-40B4-BE49-F238E27FC236}">
                <a16:creationId xmlns:a16="http://schemas.microsoft.com/office/drawing/2014/main" id="{B550D16B-DA02-44EB-12EA-4E9F15420C4A}"/>
              </a:ext>
            </a:extLst>
          </p:cNvPr>
          <p:cNvSpPr txBox="1"/>
          <p:nvPr/>
        </p:nvSpPr>
        <p:spPr>
          <a:xfrm>
            <a:off x="3912343" y="3961248"/>
            <a:ext cx="920778" cy="276999"/>
          </a:xfrm>
          <a:prstGeom prst="rect">
            <a:avLst/>
          </a:prstGeom>
          <a:noFill/>
        </p:spPr>
        <p:txBody>
          <a:bodyPr wrap="square" rtlCol="0">
            <a:spAutoFit/>
          </a:bodyPr>
          <a:lstStyle/>
          <a:p>
            <a:r>
              <a:rPr kumimoji="1" lang="ja-JP" altLang="en-US" sz="1200" b="1" u="sng" dirty="0"/>
              <a:t>小中学校</a:t>
            </a:r>
            <a:endParaRPr kumimoji="1" lang="en-US" altLang="ja-JP" sz="1200" b="1" u="sng" dirty="0"/>
          </a:p>
        </p:txBody>
      </p:sp>
      <p:cxnSp>
        <p:nvCxnSpPr>
          <p:cNvPr id="46" name="直線コネクタ 45">
            <a:extLst>
              <a:ext uri="{FF2B5EF4-FFF2-40B4-BE49-F238E27FC236}">
                <a16:creationId xmlns:a16="http://schemas.microsoft.com/office/drawing/2014/main" id="{05FEE358-7D3E-07EA-E584-C9CC41D57600}"/>
              </a:ext>
            </a:extLst>
          </p:cNvPr>
          <p:cNvCxnSpPr/>
          <p:nvPr/>
        </p:nvCxnSpPr>
        <p:spPr bwMode="auto">
          <a:xfrm flipH="1">
            <a:off x="1403648" y="2375973"/>
            <a:ext cx="2093291" cy="6712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a:extLst>
              <a:ext uri="{FF2B5EF4-FFF2-40B4-BE49-F238E27FC236}">
                <a16:creationId xmlns:a16="http://schemas.microsoft.com/office/drawing/2014/main" id="{9B8AB995-2E1F-1416-D497-4E417BF0714C}"/>
              </a:ext>
            </a:extLst>
          </p:cNvPr>
          <p:cNvCxnSpPr/>
          <p:nvPr/>
        </p:nvCxnSpPr>
        <p:spPr bwMode="auto">
          <a:xfrm flipH="1">
            <a:off x="1481877" y="2375973"/>
            <a:ext cx="1101491" cy="62065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テキスト ボックス 47">
            <a:extLst>
              <a:ext uri="{FF2B5EF4-FFF2-40B4-BE49-F238E27FC236}">
                <a16:creationId xmlns:a16="http://schemas.microsoft.com/office/drawing/2014/main" id="{514623C9-88E2-37A6-4274-C750C274CE2D}"/>
              </a:ext>
            </a:extLst>
          </p:cNvPr>
          <p:cNvSpPr txBox="1"/>
          <p:nvPr/>
        </p:nvSpPr>
        <p:spPr>
          <a:xfrm>
            <a:off x="1396372" y="1521422"/>
            <a:ext cx="920778" cy="276999"/>
          </a:xfrm>
          <a:prstGeom prst="rect">
            <a:avLst/>
          </a:prstGeom>
          <a:noFill/>
        </p:spPr>
        <p:txBody>
          <a:bodyPr wrap="square" rtlCol="0">
            <a:spAutoFit/>
          </a:bodyPr>
          <a:lstStyle/>
          <a:p>
            <a:r>
              <a:rPr kumimoji="1" lang="ja-JP" altLang="en-US" sz="1200" b="1" dirty="0"/>
              <a:t>会員カード</a:t>
            </a:r>
            <a:endParaRPr kumimoji="1" lang="en-US" altLang="ja-JP" sz="1200" b="1" dirty="0"/>
          </a:p>
        </p:txBody>
      </p:sp>
      <p:sp>
        <p:nvSpPr>
          <p:cNvPr id="49" name="テキスト ボックス 48">
            <a:extLst>
              <a:ext uri="{FF2B5EF4-FFF2-40B4-BE49-F238E27FC236}">
                <a16:creationId xmlns:a16="http://schemas.microsoft.com/office/drawing/2014/main" id="{4FF74395-E3B5-6F6F-A54B-D4037105120B}"/>
              </a:ext>
            </a:extLst>
          </p:cNvPr>
          <p:cNvSpPr txBox="1"/>
          <p:nvPr/>
        </p:nvSpPr>
        <p:spPr>
          <a:xfrm>
            <a:off x="2668278" y="1560413"/>
            <a:ext cx="920778" cy="276999"/>
          </a:xfrm>
          <a:prstGeom prst="rect">
            <a:avLst/>
          </a:prstGeom>
          <a:noFill/>
        </p:spPr>
        <p:txBody>
          <a:bodyPr wrap="square" rtlCol="0">
            <a:spAutoFit/>
          </a:bodyPr>
          <a:lstStyle/>
          <a:p>
            <a:r>
              <a:rPr kumimoji="1" lang="ja-JP" altLang="en-US" sz="1200" b="1" dirty="0"/>
              <a:t>乗車券</a:t>
            </a:r>
            <a:endParaRPr kumimoji="1" lang="en-US" altLang="ja-JP" sz="1200" b="1" dirty="0"/>
          </a:p>
        </p:txBody>
      </p:sp>
      <p:pic>
        <p:nvPicPr>
          <p:cNvPr id="50" name="図 49">
            <a:extLst>
              <a:ext uri="{FF2B5EF4-FFF2-40B4-BE49-F238E27FC236}">
                <a16:creationId xmlns:a16="http://schemas.microsoft.com/office/drawing/2014/main" id="{6754345E-2B02-5EC7-5A83-F5E3563152D2}"/>
              </a:ext>
            </a:extLst>
          </p:cNvPr>
          <p:cNvPicPr>
            <a:picLocks noChangeAspect="1"/>
          </p:cNvPicPr>
          <p:nvPr/>
        </p:nvPicPr>
        <p:blipFill>
          <a:blip r:embed="rId13"/>
          <a:stretch>
            <a:fillRect/>
          </a:stretch>
        </p:blipFill>
        <p:spPr>
          <a:xfrm>
            <a:off x="6098748" y="1606896"/>
            <a:ext cx="615019" cy="491611"/>
          </a:xfrm>
          <a:prstGeom prst="rect">
            <a:avLst/>
          </a:prstGeom>
        </p:spPr>
      </p:pic>
      <p:sp>
        <p:nvSpPr>
          <p:cNvPr id="51" name="矢印: 右カーブ 50">
            <a:extLst>
              <a:ext uri="{FF2B5EF4-FFF2-40B4-BE49-F238E27FC236}">
                <a16:creationId xmlns:a16="http://schemas.microsoft.com/office/drawing/2014/main" id="{E8449579-CA39-035C-5DD3-4C1255269A3C}"/>
              </a:ext>
            </a:extLst>
          </p:cNvPr>
          <p:cNvSpPr/>
          <p:nvPr/>
        </p:nvSpPr>
        <p:spPr bwMode="auto">
          <a:xfrm rot="5153360">
            <a:off x="4447011" y="-131039"/>
            <a:ext cx="663090" cy="3129727"/>
          </a:xfrm>
          <a:prstGeom prst="curvedRight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2" name="テキスト ボックス 51">
            <a:extLst>
              <a:ext uri="{FF2B5EF4-FFF2-40B4-BE49-F238E27FC236}">
                <a16:creationId xmlns:a16="http://schemas.microsoft.com/office/drawing/2014/main" id="{B7B87851-CE7C-3539-9D3A-EDCC890D2F39}"/>
              </a:ext>
            </a:extLst>
          </p:cNvPr>
          <p:cNvSpPr txBox="1"/>
          <p:nvPr/>
        </p:nvSpPr>
        <p:spPr>
          <a:xfrm>
            <a:off x="6197626" y="2124403"/>
            <a:ext cx="705257" cy="276999"/>
          </a:xfrm>
          <a:prstGeom prst="rect">
            <a:avLst/>
          </a:prstGeom>
          <a:noFill/>
        </p:spPr>
        <p:txBody>
          <a:bodyPr wrap="square" rtlCol="0">
            <a:spAutoFit/>
          </a:bodyPr>
          <a:lstStyle/>
          <a:p>
            <a:r>
              <a:rPr kumimoji="1" lang="ja-JP" altLang="en-US" sz="1200" b="1" u="sng" dirty="0"/>
              <a:t>市役所</a:t>
            </a:r>
            <a:endParaRPr kumimoji="1" lang="en-US" altLang="ja-JP" sz="1200" b="1" u="sng" dirty="0"/>
          </a:p>
        </p:txBody>
      </p:sp>
      <p:sp>
        <p:nvSpPr>
          <p:cNvPr id="53" name="矢印: 右カーブ 52">
            <a:extLst>
              <a:ext uri="{FF2B5EF4-FFF2-40B4-BE49-F238E27FC236}">
                <a16:creationId xmlns:a16="http://schemas.microsoft.com/office/drawing/2014/main" id="{8AF0DED9-822A-6F28-0E6B-A8419DD98726}"/>
              </a:ext>
            </a:extLst>
          </p:cNvPr>
          <p:cNvSpPr/>
          <p:nvPr/>
        </p:nvSpPr>
        <p:spPr bwMode="auto">
          <a:xfrm rot="6645467">
            <a:off x="5155633" y="479672"/>
            <a:ext cx="713485" cy="4057990"/>
          </a:xfrm>
          <a:prstGeom prst="curvedRight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10AEA0CA-C55E-039C-7665-C49AE8C623D0}"/>
              </a:ext>
            </a:extLst>
          </p:cNvPr>
          <p:cNvSpPr txBox="1"/>
          <p:nvPr/>
        </p:nvSpPr>
        <p:spPr>
          <a:xfrm>
            <a:off x="3589108" y="1388014"/>
            <a:ext cx="2165776" cy="461665"/>
          </a:xfrm>
          <a:prstGeom prst="rect">
            <a:avLst/>
          </a:prstGeom>
          <a:noFill/>
        </p:spPr>
        <p:txBody>
          <a:bodyPr wrap="square" rtlCol="0">
            <a:spAutoFit/>
          </a:bodyPr>
          <a:lstStyle>
            <a:defPPr>
              <a:defRPr lang="ja-JP"/>
            </a:defPPr>
            <a:lvl1pPr>
              <a:defRPr sz="1600" b="1">
                <a:solidFill>
                  <a:srgbClr val="FFC000"/>
                </a:solidFill>
              </a:defRPr>
            </a:lvl1pPr>
          </a:lstStyle>
          <a:p>
            <a:pPr marL="182563" indent="-182563"/>
            <a:r>
              <a:rPr lang="ja-JP" altLang="en-US" sz="1200" dirty="0"/>
              <a:t>☞自治体の効果的な補助・　支援方法の検討</a:t>
            </a:r>
            <a:endParaRPr lang="en-US" altLang="ja-JP" sz="1200" dirty="0"/>
          </a:p>
        </p:txBody>
      </p:sp>
      <p:sp>
        <p:nvSpPr>
          <p:cNvPr id="55" name="テキスト ボックス 54">
            <a:extLst>
              <a:ext uri="{FF2B5EF4-FFF2-40B4-BE49-F238E27FC236}">
                <a16:creationId xmlns:a16="http://schemas.microsoft.com/office/drawing/2014/main" id="{AFF48E69-5AEB-F1A1-6140-983FCA5282DC}"/>
              </a:ext>
            </a:extLst>
          </p:cNvPr>
          <p:cNvSpPr txBox="1"/>
          <p:nvPr/>
        </p:nvSpPr>
        <p:spPr>
          <a:xfrm>
            <a:off x="3811353" y="2437849"/>
            <a:ext cx="2310232" cy="461665"/>
          </a:xfrm>
          <a:prstGeom prst="rect">
            <a:avLst/>
          </a:prstGeom>
          <a:noFill/>
        </p:spPr>
        <p:txBody>
          <a:bodyPr wrap="square" rtlCol="0">
            <a:spAutoFit/>
          </a:bodyPr>
          <a:lstStyle/>
          <a:p>
            <a:pPr marL="182563" indent="-182563"/>
            <a:r>
              <a:rPr kumimoji="1" lang="ja-JP" altLang="en-US" sz="1200" b="1" dirty="0">
                <a:solidFill>
                  <a:srgbClr val="FFC000"/>
                </a:solidFill>
              </a:rPr>
              <a:t>☞民間事業者の井小津費補助の可能性検証</a:t>
            </a:r>
            <a:endParaRPr kumimoji="1" lang="en-US" altLang="ja-JP" sz="1200" b="1" dirty="0">
              <a:solidFill>
                <a:srgbClr val="FFC000"/>
              </a:solidFill>
            </a:endParaRPr>
          </a:p>
        </p:txBody>
      </p:sp>
      <p:sp>
        <p:nvSpPr>
          <p:cNvPr id="56" name="テキスト ボックス 55">
            <a:extLst>
              <a:ext uri="{FF2B5EF4-FFF2-40B4-BE49-F238E27FC236}">
                <a16:creationId xmlns:a16="http://schemas.microsoft.com/office/drawing/2014/main" id="{96056A95-A87E-7690-C42E-E1243944E355}"/>
              </a:ext>
            </a:extLst>
          </p:cNvPr>
          <p:cNvSpPr txBox="1"/>
          <p:nvPr/>
        </p:nvSpPr>
        <p:spPr>
          <a:xfrm>
            <a:off x="255010" y="3007565"/>
            <a:ext cx="705257" cy="276999"/>
          </a:xfrm>
          <a:prstGeom prst="rect">
            <a:avLst/>
          </a:prstGeom>
          <a:noFill/>
        </p:spPr>
        <p:txBody>
          <a:bodyPr wrap="square" rtlCol="0">
            <a:spAutoFit/>
          </a:bodyPr>
          <a:lstStyle/>
          <a:p>
            <a:r>
              <a:rPr lang="ja-JP" altLang="en-US" sz="1200" b="1" u="sng" dirty="0"/>
              <a:t>自宅</a:t>
            </a:r>
            <a:endParaRPr kumimoji="1" lang="en-US" altLang="ja-JP" sz="1200" b="1" u="sng" dirty="0"/>
          </a:p>
        </p:txBody>
      </p:sp>
      <p:sp>
        <p:nvSpPr>
          <p:cNvPr id="57" name="テキスト ボックス 56">
            <a:extLst>
              <a:ext uri="{FF2B5EF4-FFF2-40B4-BE49-F238E27FC236}">
                <a16:creationId xmlns:a16="http://schemas.microsoft.com/office/drawing/2014/main" id="{5A32DFD9-52AD-E5DE-06AB-0806359763C2}"/>
              </a:ext>
            </a:extLst>
          </p:cNvPr>
          <p:cNvSpPr txBox="1"/>
          <p:nvPr/>
        </p:nvSpPr>
        <p:spPr>
          <a:xfrm>
            <a:off x="1283515" y="5312634"/>
            <a:ext cx="796844" cy="276999"/>
          </a:xfrm>
          <a:prstGeom prst="rect">
            <a:avLst/>
          </a:prstGeom>
          <a:noFill/>
        </p:spPr>
        <p:txBody>
          <a:bodyPr wrap="square" rtlCol="0">
            <a:spAutoFit/>
          </a:bodyPr>
          <a:lstStyle/>
          <a:p>
            <a:r>
              <a:rPr kumimoji="1" lang="ja-JP" altLang="en-US" sz="1200" b="1" dirty="0">
                <a:solidFill>
                  <a:schemeClr val="accent2">
                    <a:lumMod val="75000"/>
                  </a:schemeClr>
                </a:solidFill>
              </a:rPr>
              <a:t>乗継ぎ</a:t>
            </a:r>
            <a:endParaRPr kumimoji="1" lang="en-US" altLang="ja-JP" sz="1200" b="1" dirty="0">
              <a:solidFill>
                <a:schemeClr val="accent2">
                  <a:lumMod val="75000"/>
                </a:schemeClr>
              </a:solidFill>
            </a:endParaRPr>
          </a:p>
        </p:txBody>
      </p:sp>
      <p:sp>
        <p:nvSpPr>
          <p:cNvPr id="58" name="テキスト ボックス 57">
            <a:extLst>
              <a:ext uri="{FF2B5EF4-FFF2-40B4-BE49-F238E27FC236}">
                <a16:creationId xmlns:a16="http://schemas.microsoft.com/office/drawing/2014/main" id="{FBA5582E-329B-7B2A-D661-42C2F196AA52}"/>
              </a:ext>
            </a:extLst>
          </p:cNvPr>
          <p:cNvSpPr txBox="1"/>
          <p:nvPr/>
        </p:nvSpPr>
        <p:spPr>
          <a:xfrm>
            <a:off x="2231407" y="4654654"/>
            <a:ext cx="796844" cy="276999"/>
          </a:xfrm>
          <a:prstGeom prst="rect">
            <a:avLst/>
          </a:prstGeom>
          <a:noFill/>
        </p:spPr>
        <p:txBody>
          <a:bodyPr wrap="square" rtlCol="0">
            <a:spAutoFit/>
          </a:bodyPr>
          <a:lstStyle/>
          <a:p>
            <a:r>
              <a:rPr kumimoji="1" lang="ja-JP" altLang="en-US" sz="1200" b="1" dirty="0">
                <a:solidFill>
                  <a:schemeClr val="accent2">
                    <a:lumMod val="75000"/>
                  </a:schemeClr>
                </a:solidFill>
              </a:rPr>
              <a:t>乗継ぎ</a:t>
            </a:r>
            <a:endParaRPr kumimoji="1" lang="en-US" altLang="ja-JP" sz="1200" b="1" dirty="0">
              <a:solidFill>
                <a:schemeClr val="accent2">
                  <a:lumMod val="75000"/>
                </a:schemeClr>
              </a:solidFill>
            </a:endParaRPr>
          </a:p>
        </p:txBody>
      </p:sp>
      <p:sp>
        <p:nvSpPr>
          <p:cNvPr id="59" name="テキスト ボックス 58">
            <a:extLst>
              <a:ext uri="{FF2B5EF4-FFF2-40B4-BE49-F238E27FC236}">
                <a16:creationId xmlns:a16="http://schemas.microsoft.com/office/drawing/2014/main" id="{6DA1508A-D71D-BCD3-D0E9-EAB7361C20B3}"/>
              </a:ext>
            </a:extLst>
          </p:cNvPr>
          <p:cNvSpPr txBox="1"/>
          <p:nvPr/>
        </p:nvSpPr>
        <p:spPr>
          <a:xfrm>
            <a:off x="4565087" y="5219843"/>
            <a:ext cx="796844" cy="276999"/>
          </a:xfrm>
          <a:prstGeom prst="rect">
            <a:avLst/>
          </a:prstGeom>
          <a:noFill/>
        </p:spPr>
        <p:txBody>
          <a:bodyPr wrap="square" rtlCol="0">
            <a:spAutoFit/>
          </a:bodyPr>
          <a:lstStyle/>
          <a:p>
            <a:r>
              <a:rPr kumimoji="1" lang="ja-JP" altLang="en-US" sz="1200" b="1" dirty="0">
                <a:solidFill>
                  <a:schemeClr val="accent2">
                    <a:lumMod val="75000"/>
                  </a:schemeClr>
                </a:solidFill>
              </a:rPr>
              <a:t>乗継ぎ</a:t>
            </a:r>
            <a:endParaRPr kumimoji="1" lang="en-US" altLang="ja-JP" sz="1200" b="1" dirty="0">
              <a:solidFill>
                <a:schemeClr val="accent2">
                  <a:lumMod val="75000"/>
                </a:schemeClr>
              </a:solidFill>
            </a:endParaRPr>
          </a:p>
        </p:txBody>
      </p:sp>
      <p:sp>
        <p:nvSpPr>
          <p:cNvPr id="60" name="テキスト ボックス 59">
            <a:extLst>
              <a:ext uri="{FF2B5EF4-FFF2-40B4-BE49-F238E27FC236}">
                <a16:creationId xmlns:a16="http://schemas.microsoft.com/office/drawing/2014/main" id="{824DB654-9148-046E-0495-C2DC7CDB091A}"/>
              </a:ext>
            </a:extLst>
          </p:cNvPr>
          <p:cNvSpPr txBox="1"/>
          <p:nvPr/>
        </p:nvSpPr>
        <p:spPr>
          <a:xfrm>
            <a:off x="6197626" y="5315524"/>
            <a:ext cx="796844" cy="276999"/>
          </a:xfrm>
          <a:prstGeom prst="rect">
            <a:avLst/>
          </a:prstGeom>
          <a:noFill/>
        </p:spPr>
        <p:txBody>
          <a:bodyPr wrap="square" rtlCol="0">
            <a:spAutoFit/>
          </a:bodyPr>
          <a:lstStyle/>
          <a:p>
            <a:r>
              <a:rPr kumimoji="1" lang="ja-JP" altLang="en-US" sz="1200" b="1" dirty="0">
                <a:solidFill>
                  <a:schemeClr val="accent2">
                    <a:lumMod val="75000"/>
                  </a:schemeClr>
                </a:solidFill>
              </a:rPr>
              <a:t>乗継ぎ</a:t>
            </a:r>
            <a:endParaRPr kumimoji="1" lang="en-US" altLang="ja-JP" sz="1200" b="1" dirty="0">
              <a:solidFill>
                <a:schemeClr val="accent2">
                  <a:lumMod val="75000"/>
                </a:schemeClr>
              </a:solidFill>
            </a:endParaRPr>
          </a:p>
        </p:txBody>
      </p:sp>
      <p:pic>
        <p:nvPicPr>
          <p:cNvPr id="61" name="図 3">
            <a:extLst>
              <a:ext uri="{FF2B5EF4-FFF2-40B4-BE49-F238E27FC236}">
                <a16:creationId xmlns:a16="http://schemas.microsoft.com/office/drawing/2014/main" id="{22B73683-BBE4-A5D7-8B55-663F1A1764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1306" y="1800280"/>
            <a:ext cx="968492" cy="6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直線コネクタ 61">
            <a:extLst>
              <a:ext uri="{FF2B5EF4-FFF2-40B4-BE49-F238E27FC236}">
                <a16:creationId xmlns:a16="http://schemas.microsoft.com/office/drawing/2014/main" id="{DBF29752-A808-2D51-2AD3-7417DD51FF6E}"/>
              </a:ext>
            </a:extLst>
          </p:cNvPr>
          <p:cNvCxnSpPr>
            <a:endCxn id="24" idx="0"/>
          </p:cNvCxnSpPr>
          <p:nvPr/>
        </p:nvCxnSpPr>
        <p:spPr bwMode="auto">
          <a:xfrm flipH="1">
            <a:off x="1259240" y="2288049"/>
            <a:ext cx="222637" cy="679862"/>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6BE925B8-B4D6-6A7E-AB5E-B2427B2BB2C6}"/>
              </a:ext>
            </a:extLst>
          </p:cNvPr>
          <p:cNvCxnSpPr/>
          <p:nvPr/>
        </p:nvCxnSpPr>
        <p:spPr bwMode="auto">
          <a:xfrm flipH="1">
            <a:off x="1403648" y="2343816"/>
            <a:ext cx="871422" cy="608957"/>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 name="フリーフォーム: 図形 3071">
            <a:extLst>
              <a:ext uri="{FF2B5EF4-FFF2-40B4-BE49-F238E27FC236}">
                <a16:creationId xmlns:a16="http://schemas.microsoft.com/office/drawing/2014/main" id="{7F27EE94-7A5D-332A-5EE5-EC0C9D42977C}"/>
              </a:ext>
            </a:extLst>
          </p:cNvPr>
          <p:cNvSpPr/>
          <p:nvPr/>
        </p:nvSpPr>
        <p:spPr bwMode="auto">
          <a:xfrm>
            <a:off x="1208690" y="2607943"/>
            <a:ext cx="2519568" cy="979263"/>
          </a:xfrm>
          <a:custGeom>
            <a:avLst/>
            <a:gdLst>
              <a:gd name="connsiteX0" fmla="*/ 2438400 w 2438400"/>
              <a:gd name="connsiteY0" fmla="*/ 969658 h 969658"/>
              <a:gd name="connsiteX1" fmla="*/ 793531 w 2438400"/>
              <a:gd name="connsiteY1" fmla="*/ 76279 h 969658"/>
              <a:gd name="connsiteX2" fmla="*/ 0 w 2438400"/>
              <a:gd name="connsiteY2" fmla="*/ 107810 h 969658"/>
            </a:gdLst>
            <a:ahLst/>
            <a:cxnLst>
              <a:cxn ang="0">
                <a:pos x="connsiteX0" y="connsiteY0"/>
              </a:cxn>
              <a:cxn ang="0">
                <a:pos x="connsiteX1" y="connsiteY1"/>
              </a:cxn>
              <a:cxn ang="0">
                <a:pos x="connsiteX2" y="connsiteY2"/>
              </a:cxn>
            </a:cxnLst>
            <a:rect l="l" t="t" r="r" b="b"/>
            <a:pathLst>
              <a:path w="2438400" h="969658">
                <a:moveTo>
                  <a:pt x="2438400" y="969658"/>
                </a:moveTo>
                <a:cubicBezTo>
                  <a:pt x="1819165" y="594789"/>
                  <a:pt x="1199931" y="219920"/>
                  <a:pt x="793531" y="76279"/>
                </a:cubicBezTo>
                <a:cubicBezTo>
                  <a:pt x="387131" y="-67362"/>
                  <a:pt x="193565" y="20224"/>
                  <a:pt x="0" y="107810"/>
                </a:cubicBezTo>
              </a:path>
            </a:pathLst>
          </a:custGeom>
          <a:noFill/>
          <a:ln w="31750" cap="flat" cmpd="sng" algn="ctr">
            <a:solidFill>
              <a:schemeClr val="bg1">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hangingPunct="1"/>
            <a:endParaRPr lang="ja-JP" altLang="en-US"/>
          </a:p>
        </p:txBody>
      </p:sp>
      <p:pic>
        <p:nvPicPr>
          <p:cNvPr id="3073" name="図 3072">
            <a:extLst>
              <a:ext uri="{FF2B5EF4-FFF2-40B4-BE49-F238E27FC236}">
                <a16:creationId xmlns:a16="http://schemas.microsoft.com/office/drawing/2014/main" id="{499369E0-C4DF-7C82-6835-1332E4675610}"/>
              </a:ext>
            </a:extLst>
          </p:cNvPr>
          <p:cNvPicPr>
            <a:picLocks noChangeAspect="1"/>
          </p:cNvPicPr>
          <p:nvPr/>
        </p:nvPicPr>
        <p:blipFill>
          <a:blip r:embed="rId15"/>
          <a:stretch>
            <a:fillRect/>
          </a:stretch>
        </p:blipFill>
        <p:spPr>
          <a:xfrm>
            <a:off x="2583368" y="3022282"/>
            <a:ext cx="386469" cy="308217"/>
          </a:xfrm>
          <a:prstGeom prst="rect">
            <a:avLst/>
          </a:prstGeom>
        </p:spPr>
      </p:pic>
      <p:sp>
        <p:nvSpPr>
          <p:cNvPr id="3074" name="テキスト ボックス 3073">
            <a:extLst>
              <a:ext uri="{FF2B5EF4-FFF2-40B4-BE49-F238E27FC236}">
                <a16:creationId xmlns:a16="http://schemas.microsoft.com/office/drawing/2014/main" id="{206C701D-E986-89B8-EEE2-880CF49F6287}"/>
              </a:ext>
            </a:extLst>
          </p:cNvPr>
          <p:cNvSpPr txBox="1"/>
          <p:nvPr/>
        </p:nvSpPr>
        <p:spPr>
          <a:xfrm>
            <a:off x="2356949" y="4205903"/>
            <a:ext cx="849524" cy="276999"/>
          </a:xfrm>
          <a:prstGeom prst="rect">
            <a:avLst/>
          </a:prstGeom>
          <a:solidFill>
            <a:schemeClr val="bg1">
              <a:lumMod val="65000"/>
            </a:schemeClr>
          </a:solidFill>
          <a:ln>
            <a:noFill/>
          </a:ln>
        </p:spPr>
        <p:txBody>
          <a:bodyPr wrap="square" rtlCol="0">
            <a:spAutoFit/>
          </a:bodyPr>
          <a:lstStyle/>
          <a:p>
            <a:pPr algn="ctr"/>
            <a:r>
              <a:rPr kumimoji="1" lang="ja-JP" altLang="en-US" sz="1200" b="1" dirty="0">
                <a:solidFill>
                  <a:schemeClr val="bg1"/>
                </a:solidFill>
              </a:rPr>
              <a:t>乗客輸送</a:t>
            </a:r>
            <a:endParaRPr kumimoji="1" lang="en-US" altLang="ja-JP" sz="1200" b="1" dirty="0">
              <a:solidFill>
                <a:schemeClr val="bg1"/>
              </a:solidFill>
            </a:endParaRPr>
          </a:p>
        </p:txBody>
      </p:sp>
      <p:sp>
        <p:nvSpPr>
          <p:cNvPr id="3075" name="テキスト ボックス 3074">
            <a:extLst>
              <a:ext uri="{FF2B5EF4-FFF2-40B4-BE49-F238E27FC236}">
                <a16:creationId xmlns:a16="http://schemas.microsoft.com/office/drawing/2014/main" id="{E6B851CE-A03F-D42B-8EE1-C70AB99F3711}"/>
              </a:ext>
            </a:extLst>
          </p:cNvPr>
          <p:cNvSpPr txBox="1"/>
          <p:nvPr/>
        </p:nvSpPr>
        <p:spPr>
          <a:xfrm>
            <a:off x="3516396" y="3171740"/>
            <a:ext cx="1301667" cy="276999"/>
          </a:xfrm>
          <a:prstGeom prst="rect">
            <a:avLst/>
          </a:prstGeom>
          <a:solidFill>
            <a:schemeClr val="bg1">
              <a:lumMod val="65000"/>
            </a:schemeClr>
          </a:solidFill>
          <a:ln>
            <a:noFill/>
          </a:ln>
        </p:spPr>
        <p:txBody>
          <a:bodyPr wrap="square" rtlCol="0">
            <a:spAutoFit/>
          </a:bodyPr>
          <a:lstStyle/>
          <a:p>
            <a:pPr algn="ctr"/>
            <a:r>
              <a:rPr kumimoji="1" lang="ja-JP" altLang="en-US" sz="1200" b="1" dirty="0">
                <a:solidFill>
                  <a:schemeClr val="bg1"/>
                </a:solidFill>
              </a:rPr>
              <a:t>食事・食品輸送</a:t>
            </a:r>
            <a:endParaRPr kumimoji="1" lang="en-US" altLang="ja-JP" sz="1200" b="1" dirty="0">
              <a:solidFill>
                <a:schemeClr val="bg1"/>
              </a:solidFill>
            </a:endParaRPr>
          </a:p>
        </p:txBody>
      </p:sp>
      <p:pic>
        <p:nvPicPr>
          <p:cNvPr id="3076" name="図 3075">
            <a:extLst>
              <a:ext uri="{FF2B5EF4-FFF2-40B4-BE49-F238E27FC236}">
                <a16:creationId xmlns:a16="http://schemas.microsoft.com/office/drawing/2014/main" id="{DA6B034E-964D-8E1E-075C-B30F188D89A1}"/>
              </a:ext>
            </a:extLst>
          </p:cNvPr>
          <p:cNvPicPr>
            <a:picLocks noChangeAspect="1"/>
          </p:cNvPicPr>
          <p:nvPr/>
        </p:nvPicPr>
        <p:blipFill>
          <a:blip r:embed="rId16"/>
          <a:stretch>
            <a:fillRect/>
          </a:stretch>
        </p:blipFill>
        <p:spPr>
          <a:xfrm>
            <a:off x="298473" y="2225701"/>
            <a:ext cx="469355" cy="350688"/>
          </a:xfrm>
          <a:prstGeom prst="rect">
            <a:avLst/>
          </a:prstGeom>
        </p:spPr>
      </p:pic>
      <p:sp>
        <p:nvSpPr>
          <p:cNvPr id="3077" name="テキスト ボックス 3076">
            <a:extLst>
              <a:ext uri="{FF2B5EF4-FFF2-40B4-BE49-F238E27FC236}">
                <a16:creationId xmlns:a16="http://schemas.microsoft.com/office/drawing/2014/main" id="{4D721182-C00E-7DA7-0158-93D7325EBDC1}"/>
              </a:ext>
            </a:extLst>
          </p:cNvPr>
          <p:cNvSpPr txBox="1"/>
          <p:nvPr/>
        </p:nvSpPr>
        <p:spPr>
          <a:xfrm>
            <a:off x="4766803" y="3111967"/>
            <a:ext cx="1734633" cy="276999"/>
          </a:xfrm>
          <a:prstGeom prst="rect">
            <a:avLst/>
          </a:prstGeom>
          <a:noFill/>
        </p:spPr>
        <p:txBody>
          <a:bodyPr wrap="square" rtlCol="0">
            <a:spAutoFit/>
          </a:bodyPr>
          <a:lstStyle/>
          <a:p>
            <a:r>
              <a:rPr kumimoji="1" lang="ja-JP" altLang="en-US" sz="1200" b="1" dirty="0">
                <a:solidFill>
                  <a:schemeClr val="bg1">
                    <a:lumMod val="65000"/>
                  </a:schemeClr>
                </a:solidFill>
              </a:rPr>
              <a:t>☞出掛けられない人に</a:t>
            </a:r>
          </a:p>
        </p:txBody>
      </p:sp>
      <p:sp>
        <p:nvSpPr>
          <p:cNvPr id="3079" name="テキスト ボックス 3078">
            <a:extLst>
              <a:ext uri="{FF2B5EF4-FFF2-40B4-BE49-F238E27FC236}">
                <a16:creationId xmlns:a16="http://schemas.microsoft.com/office/drawing/2014/main" id="{20CA7653-CF7A-11CB-FB3C-073DA29950EC}"/>
              </a:ext>
            </a:extLst>
          </p:cNvPr>
          <p:cNvSpPr txBox="1"/>
          <p:nvPr/>
        </p:nvSpPr>
        <p:spPr>
          <a:xfrm>
            <a:off x="1980005" y="3987140"/>
            <a:ext cx="1734633" cy="276999"/>
          </a:xfrm>
          <a:prstGeom prst="rect">
            <a:avLst/>
          </a:prstGeom>
          <a:noFill/>
        </p:spPr>
        <p:txBody>
          <a:bodyPr wrap="square" rtlCol="0">
            <a:spAutoFit/>
          </a:bodyPr>
          <a:lstStyle/>
          <a:p>
            <a:r>
              <a:rPr kumimoji="1" lang="ja-JP" altLang="en-US" sz="1200" b="1" dirty="0">
                <a:solidFill>
                  <a:schemeClr val="bg1">
                    <a:lumMod val="65000"/>
                  </a:schemeClr>
                </a:solidFill>
              </a:rPr>
              <a:t>☞お出掛けの方に</a:t>
            </a:r>
          </a:p>
        </p:txBody>
      </p:sp>
      <p:pic>
        <p:nvPicPr>
          <p:cNvPr id="3080" name="図 3079">
            <a:extLst>
              <a:ext uri="{FF2B5EF4-FFF2-40B4-BE49-F238E27FC236}">
                <a16:creationId xmlns:a16="http://schemas.microsoft.com/office/drawing/2014/main" id="{C112CB76-B2D5-551E-0B16-97BD7AD3705A}"/>
              </a:ext>
            </a:extLst>
          </p:cNvPr>
          <p:cNvPicPr>
            <a:picLocks noChangeAspect="1"/>
          </p:cNvPicPr>
          <p:nvPr/>
        </p:nvPicPr>
        <p:blipFill>
          <a:blip r:embed="rId17"/>
          <a:stretch>
            <a:fillRect/>
          </a:stretch>
        </p:blipFill>
        <p:spPr>
          <a:xfrm flipH="1">
            <a:off x="1170705" y="3737515"/>
            <a:ext cx="688227" cy="388275"/>
          </a:xfrm>
          <a:prstGeom prst="rect">
            <a:avLst/>
          </a:prstGeom>
        </p:spPr>
      </p:pic>
      <p:pic>
        <p:nvPicPr>
          <p:cNvPr id="3082" name="図 3081">
            <a:extLst>
              <a:ext uri="{FF2B5EF4-FFF2-40B4-BE49-F238E27FC236}">
                <a16:creationId xmlns:a16="http://schemas.microsoft.com/office/drawing/2014/main" id="{9CFC1D55-C6B6-7228-6958-B07BF5DCDAAF}"/>
              </a:ext>
            </a:extLst>
          </p:cNvPr>
          <p:cNvPicPr>
            <a:picLocks noChangeAspect="1"/>
          </p:cNvPicPr>
          <p:nvPr/>
        </p:nvPicPr>
        <p:blipFill>
          <a:blip r:embed="rId17"/>
          <a:stretch>
            <a:fillRect/>
          </a:stretch>
        </p:blipFill>
        <p:spPr>
          <a:xfrm flipH="1">
            <a:off x="3848062" y="4446598"/>
            <a:ext cx="688227" cy="388275"/>
          </a:xfrm>
          <a:prstGeom prst="rect">
            <a:avLst/>
          </a:prstGeom>
        </p:spPr>
      </p:pic>
      <p:pic>
        <p:nvPicPr>
          <p:cNvPr id="3083" name="図 3082">
            <a:extLst>
              <a:ext uri="{FF2B5EF4-FFF2-40B4-BE49-F238E27FC236}">
                <a16:creationId xmlns:a16="http://schemas.microsoft.com/office/drawing/2014/main" id="{4E351CAB-7DFF-9BE0-634F-6376167C7AB5}"/>
              </a:ext>
            </a:extLst>
          </p:cNvPr>
          <p:cNvPicPr>
            <a:picLocks noChangeAspect="1"/>
          </p:cNvPicPr>
          <p:nvPr/>
        </p:nvPicPr>
        <p:blipFill>
          <a:blip r:embed="rId17"/>
          <a:stretch>
            <a:fillRect/>
          </a:stretch>
        </p:blipFill>
        <p:spPr>
          <a:xfrm flipH="1">
            <a:off x="5433358" y="4374191"/>
            <a:ext cx="688227" cy="388275"/>
          </a:xfrm>
          <a:prstGeom prst="rect">
            <a:avLst/>
          </a:prstGeom>
        </p:spPr>
      </p:pic>
      <p:pic>
        <p:nvPicPr>
          <p:cNvPr id="3084" name="図 3083">
            <a:extLst>
              <a:ext uri="{FF2B5EF4-FFF2-40B4-BE49-F238E27FC236}">
                <a16:creationId xmlns:a16="http://schemas.microsoft.com/office/drawing/2014/main" id="{3A5BD6EB-6B46-46D5-3767-BDCA90D6C843}"/>
              </a:ext>
            </a:extLst>
          </p:cNvPr>
          <p:cNvPicPr>
            <a:picLocks noChangeAspect="1"/>
          </p:cNvPicPr>
          <p:nvPr/>
        </p:nvPicPr>
        <p:blipFill>
          <a:blip r:embed="rId17"/>
          <a:stretch>
            <a:fillRect/>
          </a:stretch>
        </p:blipFill>
        <p:spPr>
          <a:xfrm>
            <a:off x="5425647" y="3484533"/>
            <a:ext cx="593242" cy="334688"/>
          </a:xfrm>
          <a:prstGeom prst="rect">
            <a:avLst/>
          </a:prstGeom>
        </p:spPr>
      </p:pic>
      <p:sp>
        <p:nvSpPr>
          <p:cNvPr id="3085" name="テキスト ボックス 3084">
            <a:extLst>
              <a:ext uri="{FF2B5EF4-FFF2-40B4-BE49-F238E27FC236}">
                <a16:creationId xmlns:a16="http://schemas.microsoft.com/office/drawing/2014/main" id="{17C8EF51-F625-513B-A802-69F60EBC432A}"/>
              </a:ext>
            </a:extLst>
          </p:cNvPr>
          <p:cNvSpPr txBox="1"/>
          <p:nvPr/>
        </p:nvSpPr>
        <p:spPr>
          <a:xfrm>
            <a:off x="161839" y="1954096"/>
            <a:ext cx="1243781" cy="276999"/>
          </a:xfrm>
          <a:prstGeom prst="rect">
            <a:avLst/>
          </a:prstGeom>
          <a:noFill/>
        </p:spPr>
        <p:txBody>
          <a:bodyPr wrap="square" rtlCol="0">
            <a:spAutoFit/>
          </a:bodyPr>
          <a:lstStyle/>
          <a:p>
            <a:r>
              <a:rPr kumimoji="1" lang="ja-JP" altLang="en-US" sz="1200" b="1" dirty="0"/>
              <a:t>交通空白地域</a:t>
            </a:r>
            <a:endParaRPr kumimoji="1" lang="en-US" altLang="ja-JP" sz="1200" b="1" dirty="0"/>
          </a:p>
        </p:txBody>
      </p:sp>
      <p:sp>
        <p:nvSpPr>
          <p:cNvPr id="3086" name="テキスト ボックス 3085">
            <a:extLst>
              <a:ext uri="{FF2B5EF4-FFF2-40B4-BE49-F238E27FC236}">
                <a16:creationId xmlns:a16="http://schemas.microsoft.com/office/drawing/2014/main" id="{9345B0D4-1E39-DBEA-96C7-9185034F0404}"/>
              </a:ext>
            </a:extLst>
          </p:cNvPr>
          <p:cNvSpPr txBox="1"/>
          <p:nvPr/>
        </p:nvSpPr>
        <p:spPr>
          <a:xfrm>
            <a:off x="6888834" y="1099506"/>
            <a:ext cx="2153695" cy="1600438"/>
          </a:xfrm>
          <a:prstGeom prst="rect">
            <a:avLst/>
          </a:prstGeom>
          <a:noFill/>
        </p:spPr>
        <p:txBody>
          <a:bodyPr wrap="square" rtlCol="0">
            <a:spAutoFit/>
          </a:bodyPr>
          <a:lstStyle/>
          <a:p>
            <a:pPr marL="182563" indent="-182563"/>
            <a:r>
              <a:rPr kumimoji="1" lang="ja-JP" altLang="en-US" sz="1400" b="1" u="sng" dirty="0"/>
              <a:t>検証の手順</a:t>
            </a:r>
            <a:endParaRPr kumimoji="1" lang="en-US" altLang="ja-JP" sz="1400" b="1" u="sng" dirty="0"/>
          </a:p>
          <a:p>
            <a:pPr marL="182563" indent="-182563"/>
            <a:r>
              <a:rPr kumimoji="1" lang="ja-JP" altLang="en-US" sz="1400" b="1" dirty="0"/>
              <a:t>①原価を把握する</a:t>
            </a:r>
            <a:endParaRPr kumimoji="1" lang="en-US" altLang="ja-JP" sz="1400" b="1" dirty="0"/>
          </a:p>
          <a:p>
            <a:r>
              <a:rPr lang="ja-JP" altLang="en-US" sz="1400" b="1" dirty="0"/>
              <a:t>②利用可能性を把握する</a:t>
            </a:r>
            <a:endParaRPr lang="en-US" altLang="ja-JP" sz="1400" b="1" dirty="0"/>
          </a:p>
          <a:p>
            <a:r>
              <a:rPr kumimoji="1" lang="ja-JP" altLang="en-US" sz="1400" b="1" dirty="0"/>
              <a:t>③費用削減策を検討する</a:t>
            </a:r>
            <a:endParaRPr kumimoji="1" lang="en-US" altLang="ja-JP" sz="1400" b="1" dirty="0"/>
          </a:p>
          <a:p>
            <a:pPr marL="182563" indent="-182563"/>
            <a:r>
              <a:rPr lang="ja-JP" altLang="en-US" sz="1400" b="1" dirty="0"/>
              <a:t>④事業継続のための収益源を検討する</a:t>
            </a:r>
            <a:endParaRPr lang="en-US" altLang="ja-JP" sz="1400" b="1" dirty="0"/>
          </a:p>
          <a:p>
            <a:pPr marL="182563" indent="-182563"/>
            <a:r>
              <a:rPr kumimoji="1" lang="ja-JP" altLang="en-US" sz="1400" b="1" dirty="0"/>
              <a:t>⑤</a:t>
            </a:r>
            <a:r>
              <a:rPr lang="ja-JP" altLang="en-US" sz="1400" b="1" dirty="0"/>
              <a:t>費用補填策を検討する</a:t>
            </a:r>
            <a:endParaRPr kumimoji="1" lang="ja-JP" altLang="en-US" sz="1400" b="1" dirty="0"/>
          </a:p>
        </p:txBody>
      </p:sp>
    </p:spTree>
    <p:extLst>
      <p:ext uri="{BB962C8B-B14F-4D97-AF65-F5344CB8AC3E}">
        <p14:creationId xmlns:p14="http://schemas.microsoft.com/office/powerpoint/2010/main" val="371966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1588" y="6480338"/>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205">
            <a:extLst>
              <a:ext uri="{FF2B5EF4-FFF2-40B4-BE49-F238E27FC236}">
                <a16:creationId xmlns:a16="http://schemas.microsoft.com/office/drawing/2014/main" id="{9B613CF0-3D67-E572-B882-A736185342D8}"/>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595959"/>
                </a:solidFill>
                <a:effectLst/>
                <a:uLnTx/>
                <a:uFillTx/>
              </a:rPr>
              <a:t>事業対象地区</a:t>
            </a:r>
            <a:endParaRPr kumimoji="1" lang="en-US" altLang="ja-JP" b="0" i="0" u="none" strike="noStrike" kern="1200" cap="none" spc="0" normalizeH="0" baseline="0" noProof="0" dirty="0">
              <a:ln>
                <a:noFill/>
              </a:ln>
              <a:solidFill>
                <a:srgbClr val="595959"/>
              </a:solidFill>
              <a:effectLst/>
              <a:uLnTx/>
              <a:uFillTx/>
            </a:endParaRPr>
          </a:p>
        </p:txBody>
      </p:sp>
      <p:pic>
        <p:nvPicPr>
          <p:cNvPr id="2" name="図 1">
            <a:extLst>
              <a:ext uri="{FF2B5EF4-FFF2-40B4-BE49-F238E27FC236}">
                <a16:creationId xmlns:a16="http://schemas.microsoft.com/office/drawing/2014/main" id="{FAD57DE2-5452-E001-5714-B16F446DE1F0}"/>
              </a:ext>
            </a:extLst>
          </p:cNvPr>
          <p:cNvPicPr>
            <a:picLocks noChangeAspect="1"/>
          </p:cNvPicPr>
          <p:nvPr/>
        </p:nvPicPr>
        <p:blipFill>
          <a:blip r:embed="rId2"/>
          <a:stretch>
            <a:fillRect/>
          </a:stretch>
        </p:blipFill>
        <p:spPr>
          <a:xfrm>
            <a:off x="395536" y="927528"/>
            <a:ext cx="3456384" cy="4884132"/>
          </a:xfrm>
          <a:prstGeom prst="rect">
            <a:avLst/>
          </a:prstGeom>
        </p:spPr>
      </p:pic>
      <p:pic>
        <p:nvPicPr>
          <p:cNvPr id="4" name="図 3">
            <a:extLst>
              <a:ext uri="{FF2B5EF4-FFF2-40B4-BE49-F238E27FC236}">
                <a16:creationId xmlns:a16="http://schemas.microsoft.com/office/drawing/2014/main" id="{00D02A96-830F-A4F7-BC12-7C438BF59C3A}"/>
              </a:ext>
            </a:extLst>
          </p:cNvPr>
          <p:cNvPicPr>
            <a:picLocks noChangeAspect="1"/>
          </p:cNvPicPr>
          <p:nvPr/>
        </p:nvPicPr>
        <p:blipFill>
          <a:blip r:embed="rId3"/>
          <a:stretch>
            <a:fillRect/>
          </a:stretch>
        </p:blipFill>
        <p:spPr>
          <a:xfrm>
            <a:off x="4039511" y="927528"/>
            <a:ext cx="4811881" cy="4884132"/>
          </a:xfrm>
          <a:prstGeom prst="rect">
            <a:avLst/>
          </a:prstGeom>
        </p:spPr>
      </p:pic>
      <p:sp>
        <p:nvSpPr>
          <p:cNvPr id="5" name="テキスト ボックス 4">
            <a:extLst>
              <a:ext uri="{FF2B5EF4-FFF2-40B4-BE49-F238E27FC236}">
                <a16:creationId xmlns:a16="http://schemas.microsoft.com/office/drawing/2014/main" id="{B978A913-E7EA-FFB7-43FD-013B23750AC1}"/>
              </a:ext>
            </a:extLst>
          </p:cNvPr>
          <p:cNvSpPr txBox="1"/>
          <p:nvPr/>
        </p:nvSpPr>
        <p:spPr>
          <a:xfrm>
            <a:off x="177130" y="5891675"/>
            <a:ext cx="8784975" cy="338554"/>
          </a:xfrm>
          <a:prstGeom prst="rect">
            <a:avLst/>
          </a:prstGeom>
          <a:solidFill>
            <a:schemeClr val="bg1">
              <a:lumMod val="95000"/>
            </a:schemeClr>
          </a:solidFill>
          <a:ln>
            <a:solidFill>
              <a:srgbClr val="FF0000"/>
            </a:solidFill>
          </a:ln>
        </p:spPr>
        <p:txBody>
          <a:bodyPr wrap="square" rtlCol="0">
            <a:spAutoFit/>
          </a:bodyPr>
          <a:lstStyle/>
          <a:p>
            <a:pPr marL="180975" indent="-180975"/>
            <a:r>
              <a:rPr lang="ja-JP" altLang="en-US" sz="1600" b="1" dirty="0">
                <a:solidFill>
                  <a:srgbClr val="C00000"/>
                </a:solidFill>
              </a:rPr>
              <a:t>対象地域：①かどの台地区、➁南伊東・川奈地区、　③伊豆高原地区、④城ケ崎・富戸地区</a:t>
            </a:r>
            <a:endParaRPr lang="en-US" altLang="ja-JP" sz="1600" b="1" dirty="0">
              <a:solidFill>
                <a:srgbClr val="C00000"/>
              </a:solidFill>
            </a:endParaRPr>
          </a:p>
        </p:txBody>
      </p:sp>
    </p:spTree>
    <p:extLst>
      <p:ext uri="{BB962C8B-B14F-4D97-AF65-F5344CB8AC3E}">
        <p14:creationId xmlns:p14="http://schemas.microsoft.com/office/powerpoint/2010/main" val="250792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930D9CB-E81E-B0E3-18C1-E060C9143BD4}"/>
              </a:ext>
            </a:extLst>
          </p:cNvPr>
          <p:cNvCxnSpPr/>
          <p:nvPr/>
        </p:nvCxnSpPr>
        <p:spPr bwMode="auto">
          <a:xfrm>
            <a:off x="-1588" y="750888"/>
            <a:ext cx="9144001" cy="0"/>
          </a:xfrm>
          <a:prstGeom prst="line">
            <a:avLst/>
          </a:prstGeom>
          <a:solidFill>
            <a:schemeClr val="accent1"/>
          </a:solidFill>
          <a:ln w="47625" cap="flat" cmpd="thickThin" algn="ctr">
            <a:solidFill>
              <a:schemeClr val="bg1">
                <a:lumMod val="50000"/>
              </a:schemeClr>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49CC4C2-96B5-90AB-B516-7A18C9869066}"/>
              </a:ext>
            </a:extLst>
          </p:cNvPr>
          <p:cNvCxnSpPr/>
          <p:nvPr/>
        </p:nvCxnSpPr>
        <p:spPr bwMode="auto">
          <a:xfrm>
            <a:off x="-1588" y="6480338"/>
            <a:ext cx="9142413" cy="0"/>
          </a:xfrm>
          <a:prstGeom prst="line">
            <a:avLst/>
          </a:prstGeom>
          <a:solidFill>
            <a:schemeClr val="accent1"/>
          </a:solidFill>
          <a:ln w="47625" cap="flat" cmpd="thinThick" algn="ctr">
            <a:solidFill>
              <a:schemeClr val="bg1">
                <a:lumMod val="50000"/>
              </a:schemeClr>
            </a:solidFill>
            <a:prstDash val="solid"/>
            <a:round/>
            <a:headEnd type="none" w="med" len="med"/>
            <a:tailEnd type="none" w="med" len="med"/>
          </a:ln>
          <a:effectLst/>
        </p:spPr>
      </p:cxnSp>
      <p:sp>
        <p:nvSpPr>
          <p:cNvPr id="3081" name="スライド番号プレースホルダー 1">
            <a:extLst>
              <a:ext uri="{FF2B5EF4-FFF2-40B4-BE49-F238E27FC236}">
                <a16:creationId xmlns:a16="http://schemas.microsoft.com/office/drawing/2014/main" id="{F9791335-0FF6-0A99-BB2D-C913FB4CDA47}"/>
              </a:ext>
            </a:extLst>
          </p:cNvPr>
          <p:cNvSpPr>
            <a:spLocks noGrp="1" noChangeArrowheads="1"/>
          </p:cNvSpPr>
          <p:nvPr>
            <p:ph type="sldNum" sz="quarter" idx="12"/>
          </p:nvPr>
        </p:nvSpPr>
        <p:spPr>
          <a:xfrm>
            <a:off x="7008813" y="6524625"/>
            <a:ext cx="2133600" cy="31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F6E5E-3004-4515-841E-FFDD06E3AAC0}"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 name="Rectangle 205">
            <a:extLst>
              <a:ext uri="{FF2B5EF4-FFF2-40B4-BE49-F238E27FC236}">
                <a16:creationId xmlns:a16="http://schemas.microsoft.com/office/drawing/2014/main" id="{9B613CF0-3D67-E572-B882-A736185342D8}"/>
              </a:ext>
            </a:extLst>
          </p:cNvPr>
          <p:cNvSpPr>
            <a:spLocks noChangeArrowheads="1"/>
          </p:cNvSpPr>
          <p:nvPr/>
        </p:nvSpPr>
        <p:spPr bwMode="auto">
          <a:xfrm>
            <a:off x="-1" y="44526"/>
            <a:ext cx="91424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dirty="0">
                <a:solidFill>
                  <a:srgbClr val="595959"/>
                </a:solidFill>
              </a:rPr>
              <a:t>実施体制</a:t>
            </a:r>
            <a:endParaRPr kumimoji="1" lang="en-US" altLang="ja-JP" b="0" i="0" u="none" strike="noStrike" kern="1200" cap="none" spc="0" normalizeH="0" baseline="0" noProof="0" dirty="0">
              <a:ln>
                <a:noFill/>
              </a:ln>
              <a:solidFill>
                <a:srgbClr val="595959"/>
              </a:solidFill>
              <a:effectLst/>
              <a:uLnTx/>
              <a:uFillTx/>
            </a:endParaRPr>
          </a:p>
        </p:txBody>
      </p:sp>
      <p:sp>
        <p:nvSpPr>
          <p:cNvPr id="51" name="テキスト ボックス 50">
            <a:extLst>
              <a:ext uri="{FF2B5EF4-FFF2-40B4-BE49-F238E27FC236}">
                <a16:creationId xmlns:a16="http://schemas.microsoft.com/office/drawing/2014/main" id="{D3DDFEF8-3CB0-29B2-EAA0-849894BAECB2}"/>
              </a:ext>
            </a:extLst>
          </p:cNvPr>
          <p:cNvSpPr txBox="1"/>
          <p:nvPr/>
        </p:nvSpPr>
        <p:spPr>
          <a:xfrm>
            <a:off x="539552" y="1135362"/>
            <a:ext cx="7992888" cy="2308324"/>
          </a:xfrm>
          <a:prstGeom prst="rect">
            <a:avLst/>
          </a:prstGeom>
          <a:noFill/>
        </p:spPr>
        <p:txBody>
          <a:bodyPr wrap="square">
            <a:spAutoFit/>
          </a:bodyPr>
          <a:lstStyle/>
          <a:p>
            <a:pPr>
              <a:defRPr/>
            </a:pPr>
            <a:r>
              <a:rPr kumimoji="1" lang="ja-JP" altLang="en-US" sz="1800" u="sng" dirty="0">
                <a:solidFill>
                  <a:prstClr val="black"/>
                </a:solidFill>
                <a:latin typeface="Meiryo UI" panose="020B0604030504040204" pitchFamily="50" charset="-128"/>
                <a:ea typeface="Meiryo UI" panose="020B0604030504040204" pitchFamily="50" charset="-128"/>
              </a:rPr>
              <a:t>伊東地域交通基盤協議会</a:t>
            </a:r>
            <a:endParaRPr kumimoji="1" lang="en-US" altLang="ja-JP" sz="1800" u="sng" dirty="0">
              <a:solidFill>
                <a:prstClr val="black"/>
              </a:solidFill>
              <a:latin typeface="Meiryo UI" panose="020B0604030504040204" pitchFamily="50" charset="-128"/>
              <a:ea typeface="Meiryo UI" panose="020B0604030504040204" pitchFamily="50" charset="-128"/>
            </a:endParaRPr>
          </a:p>
          <a:p>
            <a:pPr>
              <a:defRPr/>
            </a:pPr>
            <a:r>
              <a:rPr kumimoji="1" lang="ja-JP" altLang="en-US" sz="1800" dirty="0">
                <a:solidFill>
                  <a:prstClr val="black"/>
                </a:solidFill>
                <a:latin typeface="Meiryo UI" panose="020B0604030504040204" pitchFamily="50" charset="-128"/>
                <a:ea typeface="Meiryo UI" panose="020B0604030504040204" pitchFamily="50" charset="-128"/>
              </a:rPr>
              <a:t>会長：</a:t>
            </a:r>
            <a:r>
              <a:rPr kumimoji="1" lang="en-US" altLang="ja-JP" sz="1800" dirty="0">
                <a:solidFill>
                  <a:prstClr val="black"/>
                </a:solidFill>
                <a:latin typeface="Meiryo UI" panose="020B0604030504040204" pitchFamily="50" charset="-128"/>
                <a:ea typeface="Meiryo UI" panose="020B0604030504040204" pitchFamily="50" charset="-128"/>
              </a:rPr>
              <a:t>		</a:t>
            </a:r>
            <a:r>
              <a:rPr kumimoji="1" lang="ja-JP" altLang="en-US" sz="1800" dirty="0">
                <a:solidFill>
                  <a:prstClr val="black"/>
                </a:solidFill>
                <a:latin typeface="Meiryo UI" panose="020B0604030504040204" pitchFamily="50" charset="-128"/>
                <a:ea typeface="Meiryo UI" panose="020B0604030504040204" pitchFamily="50" charset="-128"/>
              </a:rPr>
              <a:t>森下　和弘氏（伊豆交通、伊豆観光タクシー代表）</a:t>
            </a:r>
            <a:endParaRPr kumimoji="1" lang="en-US" altLang="ja-JP" sz="1800" dirty="0">
              <a:solidFill>
                <a:prstClr val="black"/>
              </a:solidFill>
              <a:latin typeface="Meiryo UI" panose="020B0604030504040204" pitchFamily="50" charset="-128"/>
              <a:ea typeface="Meiryo UI" panose="020B0604030504040204" pitchFamily="50" charset="-128"/>
            </a:endParaRPr>
          </a:p>
          <a:p>
            <a:pPr>
              <a:defRPr/>
            </a:pPr>
            <a:r>
              <a:rPr kumimoji="1" lang="ja-JP" altLang="en-US" sz="1800" dirty="0">
                <a:solidFill>
                  <a:prstClr val="black"/>
                </a:solidFill>
                <a:latin typeface="Meiryo UI" panose="020B0604030504040204" pitchFamily="50" charset="-128"/>
                <a:ea typeface="Meiryo UI" panose="020B0604030504040204" pitchFamily="50" charset="-128"/>
              </a:rPr>
              <a:t>副会長：</a:t>
            </a:r>
            <a:r>
              <a:rPr kumimoji="1" lang="en-US" altLang="ja-JP" sz="1800" dirty="0">
                <a:solidFill>
                  <a:prstClr val="black"/>
                </a:solidFill>
                <a:latin typeface="Meiryo UI" panose="020B0604030504040204" pitchFamily="50" charset="-128"/>
                <a:ea typeface="Meiryo UI" panose="020B0604030504040204" pitchFamily="50" charset="-128"/>
              </a:rPr>
              <a:t>	</a:t>
            </a:r>
            <a:r>
              <a:rPr kumimoji="1" lang="ja-JP" altLang="en-US" sz="1800" dirty="0">
                <a:solidFill>
                  <a:prstClr val="black"/>
                </a:solidFill>
                <a:latin typeface="Meiryo UI" panose="020B0604030504040204" pitchFamily="50" charset="-128"/>
                <a:ea typeface="Meiryo UI" panose="020B0604030504040204" pitchFamily="50" charset="-128"/>
              </a:rPr>
              <a:t>和田　浩氏（東海バス取締役）</a:t>
            </a:r>
            <a:endParaRPr kumimoji="1" lang="en-US" altLang="ja-JP" sz="1800" dirty="0">
              <a:solidFill>
                <a:prstClr val="black"/>
              </a:solidFill>
              <a:latin typeface="Meiryo UI" panose="020B0604030504040204" pitchFamily="50" charset="-128"/>
              <a:ea typeface="Meiryo UI" panose="020B0604030504040204" pitchFamily="50" charset="-128"/>
            </a:endParaRPr>
          </a:p>
          <a:p>
            <a:pPr>
              <a:defRPr/>
            </a:pPr>
            <a:r>
              <a:rPr kumimoji="1" lang="ja-JP" altLang="en-US" sz="1800" dirty="0">
                <a:solidFill>
                  <a:prstClr val="black"/>
                </a:solidFill>
                <a:latin typeface="Meiryo UI" panose="020B0604030504040204" pitchFamily="50" charset="-128"/>
                <a:ea typeface="Meiryo UI" panose="020B0604030504040204" pitchFamily="50" charset="-128"/>
              </a:rPr>
              <a:t>副会長：</a:t>
            </a:r>
            <a:r>
              <a:rPr kumimoji="1" lang="en-US" altLang="ja-JP" sz="1800" dirty="0">
                <a:solidFill>
                  <a:prstClr val="black"/>
                </a:solidFill>
                <a:latin typeface="Meiryo UI" panose="020B0604030504040204" pitchFamily="50" charset="-128"/>
                <a:ea typeface="Meiryo UI" panose="020B0604030504040204" pitchFamily="50" charset="-128"/>
              </a:rPr>
              <a:t>	</a:t>
            </a:r>
            <a:r>
              <a:rPr kumimoji="1" lang="ja-JP" altLang="en-US" sz="1800" dirty="0">
                <a:solidFill>
                  <a:prstClr val="black"/>
                </a:solidFill>
                <a:latin typeface="Meiryo UI" panose="020B0604030504040204" pitchFamily="50" charset="-128"/>
                <a:ea typeface="Meiryo UI" panose="020B0604030504040204" pitchFamily="50" charset="-128"/>
              </a:rPr>
              <a:t>佐藤　俊和氏（ジョルダン社長）</a:t>
            </a:r>
            <a:endParaRPr kumimoji="1" lang="en-US" altLang="ja-JP" sz="1800" dirty="0">
              <a:solidFill>
                <a:prstClr val="black"/>
              </a:solidFill>
              <a:latin typeface="Meiryo UI" panose="020B0604030504040204" pitchFamily="50" charset="-128"/>
              <a:ea typeface="Meiryo UI" panose="020B0604030504040204" pitchFamily="50" charset="-128"/>
            </a:endParaRPr>
          </a:p>
          <a:p>
            <a:pPr>
              <a:defRPr/>
            </a:pPr>
            <a:r>
              <a:rPr kumimoji="1" lang="ja-JP" altLang="en-US" sz="1800" dirty="0">
                <a:solidFill>
                  <a:prstClr val="black"/>
                </a:solidFill>
                <a:latin typeface="Meiryo UI" panose="020B0604030504040204" pitchFamily="50" charset="-128"/>
                <a:ea typeface="Meiryo UI" panose="020B0604030504040204" pitchFamily="50" charset="-128"/>
              </a:rPr>
              <a:t>事務局長：</a:t>
            </a:r>
            <a:r>
              <a:rPr kumimoji="1" lang="en-US" altLang="ja-JP" sz="1800" dirty="0">
                <a:solidFill>
                  <a:prstClr val="black"/>
                </a:solidFill>
                <a:latin typeface="Meiryo UI" panose="020B0604030504040204" pitchFamily="50" charset="-128"/>
                <a:ea typeface="Meiryo UI" panose="020B0604030504040204" pitchFamily="50" charset="-128"/>
              </a:rPr>
              <a:t>	</a:t>
            </a:r>
            <a:r>
              <a:rPr kumimoji="1" lang="ja-JP" altLang="en-US" sz="1800" dirty="0">
                <a:solidFill>
                  <a:prstClr val="black"/>
                </a:solidFill>
                <a:latin typeface="Meiryo UI" panose="020B0604030504040204" pitchFamily="50" charset="-128"/>
                <a:ea typeface="Meiryo UI" panose="020B0604030504040204" pitchFamily="50" charset="-128"/>
              </a:rPr>
              <a:t>村上　祥平氏（伊東市市議会議員）</a:t>
            </a:r>
            <a:endParaRPr kumimoji="1" lang="en-US" altLang="ja-JP" sz="1800" dirty="0">
              <a:solidFill>
                <a:prstClr val="black"/>
              </a:solidFill>
              <a:latin typeface="Meiryo UI" panose="020B0604030504040204" pitchFamily="50" charset="-128"/>
              <a:ea typeface="Meiryo UI" panose="020B0604030504040204" pitchFamily="50" charset="-128"/>
            </a:endParaRPr>
          </a:p>
          <a:p>
            <a:pPr>
              <a:defRPr/>
            </a:pPr>
            <a:r>
              <a:rPr kumimoji="1" lang="ja-JP" altLang="en-US" sz="1800" dirty="0">
                <a:solidFill>
                  <a:prstClr val="black"/>
                </a:solidFill>
                <a:latin typeface="Meiryo UI" panose="020B0604030504040204" pitchFamily="50" charset="-128"/>
                <a:ea typeface="Meiryo UI" panose="020B0604030504040204" pitchFamily="50" charset="-128"/>
              </a:rPr>
              <a:t>オブザーバ：</a:t>
            </a:r>
            <a:r>
              <a:rPr kumimoji="1" lang="en-US" altLang="ja-JP" sz="1800" dirty="0">
                <a:solidFill>
                  <a:prstClr val="black"/>
                </a:solidFill>
                <a:latin typeface="Meiryo UI" panose="020B0604030504040204" pitchFamily="50" charset="-128"/>
                <a:ea typeface="Meiryo UI" panose="020B0604030504040204" pitchFamily="50" charset="-128"/>
              </a:rPr>
              <a:t>	</a:t>
            </a:r>
            <a:r>
              <a:rPr kumimoji="1" lang="ja-JP" altLang="en-US" sz="1800" dirty="0">
                <a:solidFill>
                  <a:prstClr val="black"/>
                </a:solidFill>
                <a:latin typeface="Meiryo UI" panose="020B0604030504040204" pitchFamily="50" charset="-128"/>
                <a:ea typeface="Meiryo UI" panose="020B0604030504040204" pitchFamily="50" charset="-128"/>
              </a:rPr>
              <a:t>伊東市建設部都市計画課</a:t>
            </a:r>
            <a:endParaRPr kumimoji="1" lang="en-US" altLang="ja-JP" sz="1800" dirty="0">
              <a:solidFill>
                <a:prstClr val="black"/>
              </a:solidFill>
              <a:latin typeface="Meiryo UI" panose="020B0604030504040204" pitchFamily="50" charset="-128"/>
              <a:ea typeface="Meiryo UI" panose="020B0604030504040204" pitchFamily="50" charset="-128"/>
            </a:endParaRPr>
          </a:p>
          <a:p>
            <a:pPr marL="1884363" indent="-1884363">
              <a:defRPr/>
            </a:pPr>
            <a:r>
              <a:rPr kumimoji="1" lang="ja-JP" altLang="en-US" sz="1800" dirty="0">
                <a:solidFill>
                  <a:prstClr val="black"/>
                </a:solidFill>
                <a:latin typeface="Meiryo UI" panose="020B0604030504040204" pitchFamily="50" charset="-128"/>
                <a:ea typeface="Meiryo UI" panose="020B0604030504040204" pitchFamily="50" charset="-128"/>
              </a:rPr>
              <a:t>協議会メンバ：</a:t>
            </a:r>
            <a:r>
              <a:rPr kumimoji="1" lang="en-US" altLang="ja-JP" sz="1800" dirty="0">
                <a:solidFill>
                  <a:prstClr val="black"/>
                </a:solidFill>
                <a:latin typeface="Meiryo UI" panose="020B0604030504040204" pitchFamily="50" charset="-128"/>
                <a:ea typeface="Meiryo UI" panose="020B0604030504040204" pitchFamily="50" charset="-128"/>
              </a:rPr>
              <a:t>	</a:t>
            </a:r>
            <a:r>
              <a:rPr kumimoji="1" lang="ja-JP" altLang="en-US" sz="1800" dirty="0">
                <a:solidFill>
                  <a:prstClr val="black"/>
                </a:solidFill>
                <a:latin typeface="Meiryo UI" panose="020B0604030504040204" pitchFamily="50" charset="-128"/>
                <a:ea typeface="Meiryo UI" panose="020B0604030504040204" pitchFamily="50" charset="-128"/>
              </a:rPr>
              <a:t>伊東商工会議所、伊東温泉旅館ホテル協会、伊東観光協会、伊東市</a:t>
            </a:r>
            <a:r>
              <a:rPr kumimoji="1" lang="en-US" altLang="ja-JP" sz="1800" dirty="0">
                <a:solidFill>
                  <a:prstClr val="black"/>
                </a:solidFill>
                <a:latin typeface="Meiryo UI" panose="020B0604030504040204" pitchFamily="50" charset="-128"/>
                <a:ea typeface="Meiryo UI" panose="020B0604030504040204" pitchFamily="50" charset="-128"/>
              </a:rPr>
              <a:t>PTA</a:t>
            </a:r>
            <a:r>
              <a:rPr kumimoji="1" lang="ja-JP" altLang="en-US" sz="1800" dirty="0">
                <a:solidFill>
                  <a:prstClr val="black"/>
                </a:solidFill>
                <a:latin typeface="Meiryo UI" panose="020B0604030504040204" pitchFamily="50" charset="-128"/>
                <a:ea typeface="Meiryo UI" panose="020B0604030504040204" pitchFamily="50" charset="-128"/>
              </a:rPr>
              <a:t>連絡協議会、各地区町内会長</a:t>
            </a:r>
            <a:endParaRPr kumimoji="1" lang="en-US" altLang="ja-JP"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266859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1004</Words>
  <Application>Microsoft Office PowerPoint</Application>
  <PresentationFormat>画面に合わせる (4:3)</PresentationFormat>
  <Paragraphs>164</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Meiryo UI</vt:lpstr>
      <vt:lpstr>游ゴシック</vt:lpstr>
      <vt:lpstr>Arial</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DAS06289</dc:creator>
  <cp:lastModifiedBy>DAS06289</cp:lastModifiedBy>
  <cp:revision>2</cp:revision>
  <cp:lastPrinted>2024-10-03T03:19:05Z</cp:lastPrinted>
  <dcterms:modified xsi:type="dcterms:W3CDTF">2024-10-03T03:19:07Z</dcterms:modified>
</cp:coreProperties>
</file>