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
  </p:notesMasterIdLst>
  <p:sldIdLst>
    <p:sldId id="256"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28"/>
    <p:restoredTop sz="94660"/>
  </p:normalViewPr>
  <p:slideViewPr>
    <p:cSldViewPr>
      <p:cViewPr>
        <p:scale>
          <a:sx n="100" d="100"/>
          <a:sy n="100" d="100"/>
        </p:scale>
        <p:origin x="-2730" y="310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2024/2/20</a:t>
            </a:fld>
            <a:endParaRPr kumimoji="1" lang="ja-JP" altLang="en-US"/>
          </a:p>
        </p:txBody>
      </p:sp>
      <p:sp>
        <p:nvSpPr>
          <p:cNvPr id="1102" name="スライド イメージ プレースホルダー 3"/>
          <p:cNvSpPr>
            <a:spLocks noGrp="1" noRot="1" noChangeAspect="1"/>
          </p:cNvSpPr>
          <p:nvPr>
            <p:ph type="sldImg" idx="2"/>
          </p:nvPr>
        </p:nvSpPr>
        <p:spPr>
          <a:xfrm>
            <a:off x="2242038" y="685800"/>
            <a:ext cx="2373923"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1" name="四角形 5"/>
          <p:cNvSpPr>
            <a:spLocks noGrp="1" noRot="1" noChangeAspect="1"/>
          </p:cNvSpPr>
          <p:nvPr>
            <p:ph type="sldImg" idx="2"/>
          </p:nvPr>
        </p:nvSpPr>
        <p:spPr>
          <a:xfrm>
            <a:off x="2241550" y="685800"/>
            <a:ext cx="2374900" cy="3429000"/>
          </a:xfrm>
          <a:prstGeom prst="rect">
            <a:avLst/>
          </a:prstGeom>
        </p:spPr>
        <p:txBody>
          <a:bodyPr/>
          <a:lstStyle/>
          <a:p>
            <a:endParaRPr kumimoji="1" lang="ja-JP" altLang="en-US"/>
          </a:p>
        </p:txBody>
      </p:sp>
      <p:sp>
        <p:nvSpPr>
          <p:cNvPr id="1132" name="四角形 6"/>
          <p:cNvSpPr>
            <a:spLocks noGrp="1"/>
          </p:cNvSpPr>
          <p:nvPr>
            <p:ph type="body" sz="quarter" idx="3"/>
          </p:nvPr>
        </p:nvSpPr>
        <p:spPr>
          <a:prstGeom prst="rect">
            <a:avLst/>
          </a:prstGeom>
        </p:spPr>
        <p:txBody>
          <a:bodyPr/>
          <a:lstStyle/>
          <a:p>
            <a:endParaRPr kumimoji="1" lang="ja-JP" altLang="en-US"/>
          </a:p>
        </p:txBody>
      </p:sp>
      <p:sp>
        <p:nvSpPr>
          <p:cNvPr id="1133" name="四角形 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7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0"/>
            <a:ext cx="1543050" cy="8231375"/>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0" cy="82313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2024/2/20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3"/>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2726922"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342902" y="2456723"/>
            <a:ext cx="2256234" cy="61713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2"/>
            <a:ext cx="4114800" cy="818623"/>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2024/2/20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2" cy="527403"/>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342900" y="9009451"/>
            <a:ext cx="1411914" cy="527403"/>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2024/2/20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3"/>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slideLayout" Target="../slideLayouts/slideLayout1.xml" /><Relationship Id="rId6"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図形 24"/>
          <p:cNvSpPr/>
          <p:nvPr/>
        </p:nvSpPr>
        <p:spPr>
          <a:xfrm>
            <a:off x="366900" y="9417050"/>
            <a:ext cx="6120000" cy="432000"/>
          </a:xfrm>
          <a:prstGeom prst="frame">
            <a:avLst/>
          </a:prstGeom>
          <a:solidFill>
            <a:srgbClr val="C0000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08" name="テキスト 27"/>
          <p:cNvSpPr txBox="1"/>
          <p:nvPr/>
        </p:nvSpPr>
        <p:spPr>
          <a:xfrm>
            <a:off x="415921" y="9479608"/>
            <a:ext cx="6024223" cy="306884"/>
          </a:xfrm>
          <a:prstGeom prst="rect">
            <a:avLst/>
          </a:prstGeom>
        </p:spPr>
        <p:txBody>
          <a:bodyPr wrap="square">
            <a:spAutoFit/>
          </a:bodyPr>
          <a:lstStyle/>
          <a:p>
            <a:pPr>
              <a:defRPr lang="ja-JP" altLang="en-US"/>
            </a:pPr>
            <a:r>
              <a:rPr lang="ja-JP" altLang="en-US" sz="1200">
                <a:latin typeface="Meiryo UI"/>
                <a:ea typeface="Meiryo UI"/>
              </a:rPr>
              <a:t>静岡県障害者政策課</a:t>
            </a:r>
            <a:r>
              <a:rPr lang="ja-JP" altLang="en-US" sz="1400">
                <a:latin typeface="Meiryo UI"/>
                <a:ea typeface="Meiryo UI"/>
              </a:rPr>
              <a:t>　</a:t>
            </a:r>
            <a:r>
              <a:rPr lang="ja-JP" altLang="en-US" sz="1050">
                <a:latin typeface="Meiryo UI"/>
                <a:ea typeface="Meiryo UI"/>
              </a:rPr>
              <a:t>TEL 054-221-3599　　　</a:t>
            </a:r>
            <a:r>
              <a:rPr lang="ja-JP" altLang="en-US" sz="1200">
                <a:latin typeface="Meiryo UI"/>
                <a:ea typeface="Meiryo UI"/>
              </a:rPr>
              <a:t>伊東市社会福祉課</a:t>
            </a:r>
            <a:r>
              <a:rPr lang="ja-JP" altLang="en-US" sz="1050">
                <a:latin typeface="Meiryo UI"/>
                <a:ea typeface="Meiryo UI"/>
              </a:rPr>
              <a:t>　TEL　0557-32-1532</a:t>
            </a:r>
          </a:p>
        </p:txBody>
      </p:sp>
      <p:sp>
        <p:nvSpPr>
          <p:cNvPr id="1109" name="テキスト 6"/>
          <p:cNvSpPr txBox="1"/>
          <p:nvPr/>
        </p:nvSpPr>
        <p:spPr>
          <a:xfrm>
            <a:off x="62277" y="1226300"/>
            <a:ext cx="6697338" cy="1014770"/>
          </a:xfrm>
          <a:prstGeom prst="rect">
            <a:avLst/>
          </a:prstGeom>
        </p:spPr>
        <p:txBody>
          <a:bodyPr wrap="square">
            <a:spAutoFit/>
          </a:bodyPr>
          <a:lstStyle/>
          <a:p>
            <a:pPr>
              <a:defRPr lang="ja-JP" altLang="en-US"/>
            </a:pPr>
            <a:r>
              <a:rPr lang="ja-JP" altLang="en-US" sz="1050"/>
              <a:t>　</a:t>
            </a:r>
            <a:r>
              <a:rPr lang="ja-JP" altLang="en-US" sz="1200">
                <a:latin typeface="ＭＳ Ｐゴシック"/>
                <a:ea typeface="ＭＳ Ｐゴシック"/>
              </a:rPr>
              <a:t>平成２８年にスタートした障害者差別解消法は、障害を理由とする差別を解消するための法律です。障がいのある人もない人もお互いにその人らしさを認め合いながら、共に生きる社会（共生社会）を実現することを目指しています。</a:t>
            </a:r>
          </a:p>
          <a:p>
            <a:pPr>
              <a:defRPr lang="ja-JP" altLang="en-US"/>
            </a:pPr>
            <a:r>
              <a:rPr lang="ja-JP" altLang="en-US" sz="1200">
                <a:latin typeface="ＭＳ Ｐゴシック"/>
                <a:ea typeface="ＭＳ Ｐゴシック"/>
              </a:rPr>
              <a:t>　令和６年４月１日から事業者による障がいのある人への「合理的配慮の提供」が義務化されます。</a:t>
            </a:r>
          </a:p>
          <a:p>
            <a:pPr>
              <a:defRPr lang="ja-JP" altLang="en-US"/>
            </a:pPr>
            <a:endParaRPr lang="ja-JP" altLang="en-US" sz="1200">
              <a:latin typeface="ＭＳ Ｐゴシック"/>
              <a:ea typeface="ＭＳ Ｐゴシック"/>
            </a:endParaRPr>
          </a:p>
        </p:txBody>
      </p:sp>
      <p:sp>
        <p:nvSpPr>
          <p:cNvPr id="1110" name="四角形 30"/>
          <p:cNvSpPr/>
          <p:nvPr/>
        </p:nvSpPr>
        <p:spPr>
          <a:xfrm>
            <a:off x="3103167" y="273086"/>
            <a:ext cx="182880" cy="922437"/>
          </a:xfrm>
          <a:prstGeom prst="rect">
            <a:avLst/>
          </a:prstGeom>
        </p:spPr>
        <p:txBody>
          <a:bodyPr wrap="none" anchor="ctr">
            <a:spAutoFit/>
          </a:bodyPr>
          <a:lstStyle/>
          <a:p>
            <a:pPr algn="ctr">
              <a:defRPr lang="ja-JP" altLang="en-US"/>
            </a:pPr>
            <a:endParaRPr lang="ja-JP" altLang="en-US" sz="5400">
              <a:ln w="19050" cap="flat" cmpd="sng">
                <a:solidFill>
                  <a:schemeClr val="accent2"/>
                </a:solidFill>
                <a:prstDash val="solid"/>
                <a:bevel/>
              </a:ln>
              <a:gradFill>
                <a:gsLst>
                  <a:gs pos="0">
                    <a:schemeClr val="accent2">
                      <a:lumMod val="40000"/>
                      <a:lumOff val="60000"/>
                    </a:schemeClr>
                  </a:gs>
                  <a:gs pos="100000">
                    <a:schemeClr val="accent2">
                      <a:lumMod val="20000"/>
                      <a:lumOff val="80000"/>
                      <a:satMod val="115000"/>
                    </a:schemeClr>
                  </a:gs>
                </a:gsLst>
                <a:lin ang="16200000" scaled="0"/>
                <a:tileRect/>
              </a:gradFill>
              <a:effectLst>
                <a:outerShdw blurRad="41275" dist="20320" dir="1800000" algn="tl" rotWithShape="0">
                  <a:srgbClr val="000000">
                    <a:alpha val="40000"/>
                  </a:srgbClr>
                </a:outerShdw>
              </a:effectLst>
              <a:ea typeface="メイリオ"/>
            </a:endParaRPr>
          </a:p>
        </p:txBody>
      </p:sp>
      <p:sp>
        <p:nvSpPr>
          <p:cNvPr id="1111" name="四角形 36"/>
          <p:cNvSpPr/>
          <p:nvPr/>
        </p:nvSpPr>
        <p:spPr>
          <a:xfrm>
            <a:off x="3337561" y="4491782"/>
            <a:ext cx="182880" cy="922437"/>
          </a:xfrm>
          <a:prstGeom prst="rect">
            <a:avLst/>
          </a:prstGeom>
        </p:spPr>
        <p:txBody>
          <a:bodyPr wrap="none" anchor="ctr">
            <a:spAutoFit/>
          </a:bodyPr>
          <a:lstStyle/>
          <a:p>
            <a:pPr algn="ctr">
              <a:defRPr lang="ja-JP" altLang="en-US"/>
            </a:pPr>
            <a:endParaRPr lang="ja-JP" altLang="en-US" sz="5400">
              <a:ln w="19050" cap="flat" cmpd="sng">
                <a:solidFill>
                  <a:schemeClr val="accent2"/>
                </a:solidFill>
                <a:prstDash val="solid"/>
                <a:bevel/>
              </a:ln>
              <a:gradFill>
                <a:gsLst>
                  <a:gs pos="0">
                    <a:schemeClr val="accent2">
                      <a:lumMod val="40000"/>
                      <a:lumOff val="60000"/>
                    </a:schemeClr>
                  </a:gs>
                  <a:gs pos="100000">
                    <a:schemeClr val="accent2">
                      <a:lumMod val="20000"/>
                      <a:lumOff val="80000"/>
                      <a:satMod val="115000"/>
                    </a:schemeClr>
                  </a:gs>
                </a:gsLst>
                <a:lin ang="16200000" scaled="0"/>
                <a:tileRect/>
              </a:gradFill>
              <a:effectLst>
                <a:outerShdw blurRad="41275" dist="20320" dir="1800000" algn="tl" rotWithShape="0">
                  <a:srgbClr val="000000">
                    <a:alpha val="40000"/>
                  </a:srgbClr>
                </a:outerShdw>
              </a:effectLst>
              <a:ea typeface="游ゴシック"/>
            </a:endParaRPr>
          </a:p>
        </p:txBody>
      </p:sp>
      <p:sp>
        <p:nvSpPr>
          <p:cNvPr id="1112" name="四角形 40"/>
          <p:cNvSpPr/>
          <p:nvPr/>
        </p:nvSpPr>
        <p:spPr>
          <a:xfrm>
            <a:off x="-166" y="0"/>
            <a:ext cx="6856396" cy="1226053"/>
          </a:xfrm>
          <a:prstGeom prst="rect">
            <a:avLst/>
          </a:prstGeom>
          <a:solidFill>
            <a:srgbClr val="90D7F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1800">
                <a:ln/>
                <a:solidFill>
                  <a:schemeClr val="tx1"/>
                </a:solidFill>
                <a:latin typeface="ＤＨＰ特太ゴシック体"/>
                <a:ea typeface="ＤＨＰ特太ゴシック体"/>
              </a:rPr>
              <a:t>令和６年４月１日から</a:t>
            </a:r>
          </a:p>
          <a:p>
            <a:pPr algn="l">
              <a:defRPr lang="ja-JP" altLang="en-US"/>
            </a:pPr>
            <a:r>
              <a:rPr lang="ja-JP" altLang="en-US" sz="4800">
                <a:ln w="12700">
                  <a:solidFill>
                    <a:srgbClr val="0070C0"/>
                  </a:solidFill>
                </a:ln>
                <a:solidFill>
                  <a:schemeClr val="bg1"/>
                </a:solidFill>
                <a:latin typeface="AR P丸ゴシック体E"/>
                <a:ea typeface="AR P丸ゴシック体E"/>
              </a:rPr>
              <a:t>合理的配慮の提供</a:t>
            </a:r>
            <a:r>
              <a:rPr lang="ja-JP" altLang="en-US" sz="1600">
                <a:ln/>
                <a:solidFill>
                  <a:schemeClr val="tx1"/>
                </a:solidFill>
                <a:latin typeface="ＤＨＰ特太ゴシック体"/>
                <a:ea typeface="ＤＨＰ特太ゴシック体"/>
              </a:rPr>
              <a:t>が義務化されます</a:t>
            </a:r>
            <a:endParaRPr lang="ja-JP" altLang="en-US" sz="1600">
              <a:ln/>
              <a:solidFill>
                <a:schemeClr val="tx1"/>
              </a:solidFill>
              <a:latin typeface="ＭＳ ゴシック"/>
              <a:ea typeface="ＭＳ ゴシック"/>
            </a:endParaRPr>
          </a:p>
        </p:txBody>
      </p:sp>
      <p:sp>
        <p:nvSpPr>
          <p:cNvPr id="1113" name="図形 46"/>
          <p:cNvSpPr/>
          <p:nvPr/>
        </p:nvSpPr>
        <p:spPr>
          <a:xfrm>
            <a:off x="115111" y="2076258"/>
            <a:ext cx="6644602" cy="1009236"/>
          </a:xfrm>
          <a:prstGeom prst="roundRect">
            <a:avLst/>
          </a:prstGeom>
          <a:solidFill>
            <a:srgbClr val="FFE9FF"/>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a:solidFill>
                  <a:schemeClr val="tx1"/>
                </a:solidFill>
                <a:latin typeface="AR P丸ゴシック体E"/>
                <a:ea typeface="AR P丸ゴシック体E"/>
              </a:rPr>
              <a:t>合理的配慮とは？？</a:t>
            </a:r>
          </a:p>
          <a:p>
            <a:pPr algn="l">
              <a:defRPr lang="ja-JP" altLang="en-US"/>
            </a:pPr>
            <a:r>
              <a:rPr lang="ja-JP" altLang="en-US" sz="1200">
                <a:solidFill>
                  <a:schemeClr val="tx1"/>
                </a:solidFill>
                <a:latin typeface="ＭＳ Ｐゴシック"/>
                <a:ea typeface="ＭＳ Ｐゴシック"/>
              </a:rPr>
              <a:t>障がいのある人から何らかの対応を必要としていると求められたときに、負担が重すぎない範囲で対応することです。事業者は今まで努力義務となっていましたが、令和６年４月１日からは義務となります。</a:t>
            </a:r>
          </a:p>
        </p:txBody>
      </p:sp>
      <p:sp>
        <p:nvSpPr>
          <p:cNvPr id="1114" name="テキスト 47"/>
          <p:cNvSpPr txBox="1"/>
          <p:nvPr/>
        </p:nvSpPr>
        <p:spPr>
          <a:xfrm>
            <a:off x="119048" y="3085722"/>
            <a:ext cx="6306509" cy="460772"/>
          </a:xfrm>
          <a:prstGeom prst="rect">
            <a:avLst/>
          </a:prstGeom>
        </p:spPr>
        <p:txBody>
          <a:bodyPr wrap="square">
            <a:spAutoFit/>
          </a:bodyPr>
          <a:lstStyle/>
          <a:p>
            <a:pPr>
              <a:defRPr lang="ja-JP" altLang="en-US"/>
            </a:pPr>
            <a:r>
              <a:rPr lang="ja-JP" altLang="en-US" sz="1200">
                <a:latin typeface="ＭＳ ゴシック"/>
                <a:ea typeface="ＭＳ ゴシック"/>
              </a:rPr>
              <a:t>＜合理的配慮の具体例＞</a:t>
            </a:r>
            <a:endParaRPr lang="ja-JP" altLang="en-US" sz="1050">
              <a:latin typeface="ＭＳ ゴシック"/>
              <a:ea typeface="ＭＳ ゴシック"/>
            </a:endParaRPr>
          </a:p>
          <a:p>
            <a:pPr>
              <a:defRPr lang="ja-JP" altLang="en-US"/>
            </a:pPr>
            <a:endParaRPr lang="ja-JP" altLang="en-US" sz="1200">
              <a:latin typeface="ＭＳ ゴシック"/>
              <a:ea typeface="ＭＳ ゴシック"/>
            </a:endParaRPr>
          </a:p>
        </p:txBody>
      </p:sp>
      <p:pic>
        <p:nvPicPr>
          <p:cNvPr id="1115" name="図 48"/>
          <p:cNvPicPr>
            <a:picLocks noChangeAspect="1"/>
          </p:cNvPicPr>
          <p:nvPr/>
        </p:nvPicPr>
        <p:blipFill>
          <a:blip r:embed="rId1"/>
          <a:stretch>
            <a:fillRect/>
          </a:stretch>
        </p:blipFill>
        <p:spPr>
          <a:xfrm>
            <a:off x="120753" y="3572417"/>
            <a:ext cx="2443057" cy="2887242"/>
          </a:xfrm>
          <a:prstGeom prst="rect">
            <a:avLst/>
          </a:prstGeom>
        </p:spPr>
      </p:pic>
      <p:sp>
        <p:nvSpPr>
          <p:cNvPr id="1116" name="テキスト 49"/>
          <p:cNvSpPr txBox="1"/>
          <p:nvPr/>
        </p:nvSpPr>
        <p:spPr>
          <a:xfrm>
            <a:off x="118907" y="3316108"/>
            <a:ext cx="2444902" cy="260717"/>
          </a:xfrm>
          <a:prstGeom prst="rect">
            <a:avLst/>
          </a:prstGeom>
        </p:spPr>
        <p:txBody>
          <a:bodyPr wrap="square">
            <a:spAutoFit/>
          </a:bodyPr>
          <a:lstStyle/>
          <a:p>
            <a:pPr>
              <a:defRPr lang="ja-JP" altLang="en-US"/>
            </a:pPr>
            <a:r>
              <a:rPr lang="ja-JP" altLang="en-US" sz="1100">
                <a:latin typeface="ＭＳ Ｐゴシック"/>
                <a:ea typeface="ＭＳ Ｐゴシック"/>
              </a:rPr>
              <a:t>●意思疎通への配慮</a:t>
            </a:r>
          </a:p>
        </p:txBody>
      </p:sp>
      <p:sp>
        <p:nvSpPr>
          <p:cNvPr id="1117" name="テキスト 51"/>
          <p:cNvSpPr txBox="1"/>
          <p:nvPr/>
        </p:nvSpPr>
        <p:spPr>
          <a:xfrm>
            <a:off x="2707581" y="3326859"/>
            <a:ext cx="2189530" cy="260717"/>
          </a:xfrm>
          <a:prstGeom prst="rect">
            <a:avLst/>
          </a:prstGeom>
        </p:spPr>
        <p:txBody>
          <a:bodyPr wrap="square">
            <a:spAutoFit/>
          </a:bodyPr>
          <a:lstStyle/>
          <a:p>
            <a:pPr>
              <a:defRPr lang="ja-JP" altLang="en-US"/>
            </a:pPr>
            <a:r>
              <a:rPr lang="ja-JP" altLang="en-US" sz="1100">
                <a:latin typeface="ＭＳ Ｐゴシック"/>
                <a:ea typeface="ＭＳ Ｐゴシック"/>
              </a:rPr>
              <a:t>●ルール・慣行の柔軟な変更</a:t>
            </a:r>
          </a:p>
        </p:txBody>
      </p:sp>
      <p:pic>
        <p:nvPicPr>
          <p:cNvPr id="1118" name="図 53"/>
          <p:cNvPicPr>
            <a:picLocks noChangeAspect="1"/>
          </p:cNvPicPr>
          <p:nvPr/>
        </p:nvPicPr>
        <p:blipFill>
          <a:blip r:embed="rId2"/>
          <a:stretch>
            <a:fillRect/>
          </a:stretch>
        </p:blipFill>
        <p:spPr>
          <a:xfrm>
            <a:off x="2704489" y="3577542"/>
            <a:ext cx="2192622" cy="2876992"/>
          </a:xfrm>
          <a:prstGeom prst="rect">
            <a:avLst/>
          </a:prstGeom>
        </p:spPr>
      </p:pic>
      <p:sp>
        <p:nvSpPr>
          <p:cNvPr id="1119" name="図形 55"/>
          <p:cNvSpPr/>
          <p:nvPr/>
        </p:nvSpPr>
        <p:spPr>
          <a:xfrm>
            <a:off x="62211" y="6464791"/>
            <a:ext cx="6615559" cy="1366888"/>
          </a:xfrm>
          <a:prstGeom prst="roundRect">
            <a:avLst/>
          </a:prstGeom>
          <a:solidFill>
            <a:srgbClr val="FFE9FF"/>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a:solidFill>
                  <a:schemeClr val="tx1"/>
                </a:solidFill>
                <a:latin typeface="AR P丸ゴシック体E"/>
                <a:ea typeface="AR P丸ゴシック体E"/>
              </a:rPr>
              <a:t>合理的配慮には対話が重要です。</a:t>
            </a:r>
          </a:p>
          <a:p>
            <a:pPr algn="l">
              <a:defRPr lang="ja-JP" altLang="en-US"/>
            </a:pPr>
            <a:r>
              <a:rPr lang="ja-JP" altLang="en-US" sz="1200">
                <a:solidFill>
                  <a:schemeClr val="tx1"/>
                </a:solidFill>
                <a:latin typeface="ＭＳ Ｐゴシック"/>
                <a:ea typeface="ＭＳ Ｐゴシック"/>
              </a:rPr>
              <a:t>　障がいのある人からの申し出があった場合は、障がいのある人と事業者等が対話を重ね、共に解決策を検討していくことが重要です。このような双方のやり取りを</a:t>
            </a:r>
            <a:r>
              <a:rPr lang="ja-JP" altLang="en-US" sz="1400" u="sng">
                <a:solidFill>
                  <a:schemeClr val="tx1"/>
                </a:solidFill>
                <a:latin typeface="ＭＳ Ｐゴシック"/>
                <a:ea typeface="ＭＳ Ｐゴシック"/>
              </a:rPr>
              <a:t>「建設的対話」</a:t>
            </a:r>
            <a:r>
              <a:rPr lang="ja-JP" altLang="en-US" sz="1400" u="none">
                <a:solidFill>
                  <a:schemeClr val="tx1"/>
                </a:solidFill>
                <a:latin typeface="ＭＳ Ｐゴシック"/>
                <a:ea typeface="ＭＳ Ｐゴシック"/>
              </a:rPr>
              <a:t>と言います。</a:t>
            </a:r>
            <a:endParaRPr lang="ja-JP" altLang="en-US" sz="1400" u="sng">
              <a:solidFill>
                <a:schemeClr val="tx1"/>
              </a:solidFill>
              <a:latin typeface="ＭＳ Ｐゴシック"/>
              <a:ea typeface="ＭＳ Ｐゴシック"/>
            </a:endParaRPr>
          </a:p>
          <a:p>
            <a:pPr algn="l">
              <a:defRPr lang="ja-JP" altLang="en-US"/>
            </a:pPr>
            <a:r>
              <a:rPr lang="ja-JP" altLang="en-US" sz="1400" u="none">
                <a:solidFill>
                  <a:schemeClr val="tx1"/>
                </a:solidFill>
                <a:latin typeface="ＭＳ Ｐゴシック"/>
                <a:ea typeface="ＭＳ Ｐゴシック"/>
              </a:rPr>
              <a:t>　</a:t>
            </a:r>
            <a:r>
              <a:rPr lang="ja-JP" altLang="en-US" sz="1200" u="none">
                <a:solidFill>
                  <a:schemeClr val="tx1"/>
                </a:solidFill>
                <a:latin typeface="ＭＳ Ｐゴシック"/>
                <a:ea typeface="ＭＳ Ｐゴシック"/>
              </a:rPr>
              <a:t>障がいのある人からの申出への対応が難しい場合でも、障がいのある人と事業者等の双方が持っている情報や意見を伝え合い、建設的対話に努めることで、目的に応じて代わりの手段を見つけていくことができます。</a:t>
            </a:r>
          </a:p>
        </p:txBody>
      </p:sp>
      <p:sp>
        <p:nvSpPr>
          <p:cNvPr id="1120" name="テキスト 56"/>
          <p:cNvSpPr txBox="1"/>
          <p:nvPr/>
        </p:nvSpPr>
        <p:spPr>
          <a:xfrm>
            <a:off x="4862437" y="3174173"/>
            <a:ext cx="1993793" cy="1476435"/>
          </a:xfrm>
          <a:prstGeom prst="rect">
            <a:avLst/>
          </a:prstGeom>
        </p:spPr>
        <p:txBody>
          <a:bodyPr wrap="square">
            <a:spAutoFit/>
          </a:bodyPr>
          <a:lstStyle/>
          <a:p>
            <a:pPr>
              <a:defRPr lang="ja-JP" altLang="en-US"/>
            </a:pPr>
            <a:r>
              <a:rPr lang="ja-JP" altLang="en-US" sz="900" dirty="0">
                <a:latin typeface="ＭＳ Ｐゴシック"/>
                <a:ea typeface="ＭＳ Ｐゴシック"/>
              </a:rPr>
              <a:t>障害者差別解消法では「不当な差別的取扱い」も禁止されています。</a:t>
            </a:r>
          </a:p>
          <a:p>
            <a:pPr>
              <a:defRPr lang="ja-JP" altLang="en-US"/>
            </a:pPr>
            <a:endParaRPr lang="ja-JP" altLang="en-US" sz="900" dirty="0">
              <a:latin typeface="ＭＳ Ｐゴシック"/>
              <a:ea typeface="ＭＳ Ｐゴシック"/>
            </a:endParaRPr>
          </a:p>
          <a:p>
            <a:pPr>
              <a:defRPr lang="ja-JP" altLang="en-US"/>
            </a:pPr>
            <a:r>
              <a:rPr lang="ja-JP" altLang="en-US" sz="1050" u="sng" dirty="0">
                <a:latin typeface="ＭＳ Ｐゴシック"/>
                <a:ea typeface="ＭＳ Ｐゴシック"/>
              </a:rPr>
              <a:t>「不当な差別的取扱い」</a:t>
            </a:r>
            <a:r>
              <a:rPr lang="ja-JP" altLang="en-US" sz="1050" dirty="0">
                <a:latin typeface="ＭＳ Ｐゴシック"/>
                <a:ea typeface="ＭＳ Ｐゴシック"/>
              </a:rPr>
              <a:t>とは・・・</a:t>
            </a:r>
          </a:p>
          <a:p>
            <a:pPr>
              <a:defRPr lang="ja-JP" altLang="en-US"/>
            </a:pPr>
            <a:r>
              <a:rPr lang="ja-JP" altLang="en-US" sz="1050" dirty="0">
                <a:latin typeface="ＭＳ Ｐゴシック"/>
                <a:ea typeface="ＭＳ Ｐゴシック"/>
              </a:rPr>
              <a:t>障がいのある人に対して正当な理由なく、障害を理由として、サービスを拒否すること</a:t>
            </a:r>
            <a:r>
              <a:rPr lang="ja-JP" altLang="en-US" sz="1050">
                <a:latin typeface="ＭＳ Ｐゴシック"/>
                <a:ea typeface="ＭＳ Ｐゴシック"/>
              </a:rPr>
              <a:t>や障がいの</a:t>
            </a:r>
            <a:r>
              <a:rPr lang="ja-JP" altLang="en-US" sz="1050" dirty="0">
                <a:latin typeface="ＭＳ Ｐゴシック"/>
                <a:ea typeface="ＭＳ Ｐゴシック"/>
              </a:rPr>
              <a:t>ない人には付けない条件を付けることなどです。</a:t>
            </a:r>
          </a:p>
        </p:txBody>
      </p:sp>
      <p:pic>
        <p:nvPicPr>
          <p:cNvPr id="1121" name="図 57"/>
          <p:cNvPicPr>
            <a:picLocks noChangeAspect="1"/>
          </p:cNvPicPr>
          <p:nvPr/>
        </p:nvPicPr>
        <p:blipFill>
          <a:blip r:embed="rId3"/>
          <a:stretch>
            <a:fillRect/>
          </a:stretch>
        </p:blipFill>
        <p:spPr>
          <a:xfrm>
            <a:off x="4977443" y="4966678"/>
            <a:ext cx="1697961" cy="1498106"/>
          </a:xfrm>
          <a:prstGeom prst="rect">
            <a:avLst/>
          </a:prstGeom>
        </p:spPr>
      </p:pic>
      <p:sp>
        <p:nvSpPr>
          <p:cNvPr id="1122" name="図形 59"/>
          <p:cNvSpPr/>
          <p:nvPr/>
        </p:nvSpPr>
        <p:spPr>
          <a:xfrm>
            <a:off x="4897111" y="3085722"/>
            <a:ext cx="1858625" cy="1764492"/>
          </a:xfrm>
          <a:prstGeom prst="wedgeRoundRectCallout">
            <a:avLst>
              <a:gd name="adj1" fmla="val -14383"/>
              <a:gd name="adj2" fmla="val 65207"/>
              <a:gd name="adj3" fmla="val 16667"/>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23" name="テキスト 61"/>
          <p:cNvSpPr txBox="1"/>
          <p:nvPr/>
        </p:nvSpPr>
        <p:spPr>
          <a:xfrm>
            <a:off x="20270" y="7849723"/>
            <a:ext cx="3475600" cy="276106"/>
          </a:xfrm>
          <a:prstGeom prst="rect">
            <a:avLst/>
          </a:prstGeom>
          <a:solidFill>
            <a:srgbClr val="90D7F0"/>
          </a:solidFill>
        </p:spPr>
        <p:txBody>
          <a:bodyPr wrap="square">
            <a:spAutoFit/>
          </a:bodyPr>
          <a:lstStyle/>
          <a:p>
            <a:pPr algn="ctr">
              <a:defRPr lang="ja-JP" altLang="en-US"/>
            </a:pPr>
            <a:r>
              <a:rPr lang="ja-JP" altLang="en-US" sz="1200">
                <a:latin typeface="ＭＳ ゴシック"/>
                <a:ea typeface="ＭＳ ゴシック"/>
              </a:rPr>
              <a:t>困った時は相談窓口へ御相談ください。</a:t>
            </a:r>
          </a:p>
        </p:txBody>
      </p:sp>
      <p:sp>
        <p:nvSpPr>
          <p:cNvPr id="1124" name="テキスト 62"/>
          <p:cNvSpPr txBox="1"/>
          <p:nvPr/>
        </p:nvSpPr>
        <p:spPr>
          <a:xfrm>
            <a:off x="3490348" y="7861031"/>
            <a:ext cx="3105887" cy="1599545"/>
          </a:xfrm>
          <a:prstGeom prst="rect">
            <a:avLst/>
          </a:prstGeom>
        </p:spPr>
        <p:txBody>
          <a:bodyPr wrap="square">
            <a:spAutoFit/>
          </a:bodyPr>
          <a:lstStyle/>
          <a:p>
            <a:pPr>
              <a:defRPr lang="ja-JP" altLang="en-US"/>
            </a:pPr>
            <a:r>
              <a:rPr lang="ja-JP" altLang="en-US" sz="1100">
                <a:latin typeface="ＭＳ ゴシック"/>
                <a:ea typeface="ＭＳ ゴシック"/>
              </a:rPr>
              <a:t>　内閣府が運営している「障害者の差別解消に向けた理解促進ポータルサイト」をでは、合理的配慮の提供や不当な差別的取扱いに関する事例等を紹介しています。</a:t>
            </a:r>
          </a:p>
          <a:p>
            <a:pPr>
              <a:defRPr lang="ja-JP" altLang="en-US"/>
            </a:pPr>
            <a:r>
              <a:rPr lang="ja-JP" altLang="en-US" sz="1100">
                <a:latin typeface="ＭＳ ゴシック"/>
                <a:ea typeface="ＭＳ ゴシック"/>
              </a:rPr>
              <a:t>　左記QRコードより御覧ください。</a:t>
            </a:r>
          </a:p>
          <a:p>
            <a:pPr>
              <a:defRPr lang="ja-JP" altLang="en-US"/>
            </a:pPr>
            <a:r>
              <a:rPr lang="ja-JP" altLang="en-US" sz="1000">
                <a:latin typeface="ＭＳ ゴシック"/>
                <a:ea typeface="ＭＳ ゴシック"/>
              </a:rPr>
              <a:t>※内閣府でも「つなぐ窓口」という</a:t>
            </a:r>
          </a:p>
          <a:p>
            <a:pPr>
              <a:defRPr lang="ja-JP" altLang="en-US"/>
            </a:pPr>
            <a:r>
              <a:rPr lang="ja-JP" altLang="en-US" sz="1000">
                <a:latin typeface="ＭＳ ゴシック"/>
                <a:ea typeface="ＭＳ ゴシック"/>
              </a:rPr>
              <a:t>　相談窓口を設置しております。</a:t>
            </a:r>
            <a:r>
              <a:rPr lang="ja-JP" altLang="en-US" sz="1100">
                <a:latin typeface="ＭＳ ゴシック"/>
                <a:ea typeface="ＭＳ ゴシック"/>
              </a:rPr>
              <a:t>　</a:t>
            </a:r>
            <a:endParaRPr lang="ja-JP" altLang="en-US" sz="1000">
              <a:latin typeface="ＭＳ ゴシック"/>
              <a:ea typeface="ＭＳ ゴシック"/>
            </a:endParaRPr>
          </a:p>
          <a:p>
            <a:pPr>
              <a:defRPr lang="ja-JP" altLang="en-US"/>
            </a:pPr>
            <a:endParaRPr lang="ja-JP" altLang="en-US" sz="1100">
              <a:latin typeface="ＭＳ ゴシック"/>
              <a:ea typeface="ＭＳ ゴシック"/>
            </a:endParaRPr>
          </a:p>
          <a:p>
            <a:pPr>
              <a:defRPr lang="ja-JP" altLang="en-US"/>
            </a:pPr>
            <a:endParaRPr lang="ja-JP" altLang="en-US" sz="1100">
              <a:latin typeface="ＭＳ ゴシック"/>
              <a:ea typeface="ＭＳ ゴシック"/>
            </a:endParaRPr>
          </a:p>
        </p:txBody>
      </p:sp>
      <p:sp>
        <p:nvSpPr>
          <p:cNvPr id="1125" name="テキスト 63"/>
          <p:cNvSpPr txBox="1"/>
          <p:nvPr/>
        </p:nvSpPr>
        <p:spPr>
          <a:xfrm>
            <a:off x="20278" y="8125778"/>
            <a:ext cx="3474571" cy="1322546"/>
          </a:xfrm>
          <a:prstGeom prst="rect">
            <a:avLst/>
          </a:prstGeom>
          <a:ln>
            <a:solidFill>
              <a:schemeClr val="tx1"/>
            </a:solidFill>
          </a:ln>
        </p:spPr>
        <p:txBody>
          <a:bodyPr wrap="square">
            <a:spAutoFit/>
          </a:bodyPr>
          <a:lstStyle/>
          <a:p>
            <a:pPr>
              <a:defRPr lang="ja-JP" altLang="en-US"/>
            </a:pPr>
            <a:r>
              <a:rPr lang="ja-JP" altLang="en-US" sz="1000">
                <a:latin typeface="ＭＳ ゴシック"/>
                <a:ea typeface="ＭＳ ゴシック"/>
              </a:rPr>
              <a:t>障がいをお持ちの方への合理的配慮の提供について、何をすれば良いか分からない等あれば、静岡県では、｢静岡県障害者差別解消相談窓口｣(委託先：県社会福祉士会)を設置しておりますのでお気軽にお問い合わせください。</a:t>
            </a:r>
          </a:p>
          <a:p>
            <a:pPr>
              <a:defRPr lang="ja-JP" altLang="en-US"/>
            </a:pPr>
            <a:r>
              <a:rPr lang="ja-JP" altLang="en-US" sz="1000">
                <a:latin typeface="ＭＳ ゴシック"/>
                <a:ea typeface="ＭＳ ゴシック"/>
              </a:rPr>
              <a:t>場所：県総合社会福祉会館(シズウエル)４階</a:t>
            </a:r>
          </a:p>
          <a:p>
            <a:pPr>
              <a:defRPr lang="ja-JP" altLang="en-US"/>
            </a:pPr>
            <a:r>
              <a:rPr lang="ja-JP" altLang="en-US" sz="1000">
                <a:latin typeface="ＭＳ ゴシック"/>
                <a:ea typeface="ＭＳ ゴシック"/>
              </a:rPr>
              <a:t>mail：soudan-csw@yr.tnc.ne.jp</a:t>
            </a:r>
          </a:p>
          <a:p>
            <a:pPr>
              <a:defRPr lang="ja-JP" altLang="en-US"/>
            </a:pPr>
            <a:r>
              <a:rPr lang="ja-JP" altLang="en-US" sz="1000">
                <a:latin typeface="ＭＳ ゴシック"/>
                <a:ea typeface="ＭＳ ゴシック"/>
              </a:rPr>
              <a:t>tel :054-252-9800</a:t>
            </a:r>
          </a:p>
          <a:p>
            <a:pPr>
              <a:defRPr lang="ja-JP" altLang="en-US"/>
            </a:pPr>
            <a:r>
              <a:rPr lang="ja-JP" altLang="en-US" sz="1000">
                <a:latin typeface="ＭＳ ゴシック"/>
                <a:ea typeface="ＭＳ ゴシック"/>
              </a:rPr>
              <a:t>窓口は週３日（火・水・金曜日）10：00～16：00</a:t>
            </a:r>
          </a:p>
        </p:txBody>
      </p:sp>
      <p:pic>
        <p:nvPicPr>
          <p:cNvPr id="1126" name="図 65"/>
          <p:cNvPicPr>
            <a:picLocks noChangeAspect="1"/>
          </p:cNvPicPr>
          <p:nvPr/>
        </p:nvPicPr>
        <p:blipFill>
          <a:blip r:embed="rId4"/>
          <a:stretch>
            <a:fillRect/>
          </a:stretch>
        </p:blipFill>
        <p:spPr>
          <a:xfrm>
            <a:off x="5661000" y="8409000"/>
            <a:ext cx="933450" cy="933450"/>
          </a:xfrm>
          <a:prstGeom prst="rect">
            <a:avLst/>
          </a:prstGeom>
        </p:spPr>
      </p:pic>
      <p:sp>
        <p:nvSpPr>
          <p:cNvPr id="1127" name="テキスト 24"/>
          <p:cNvSpPr txBox="1"/>
          <p:nvPr/>
        </p:nvSpPr>
        <p:spPr>
          <a:xfrm>
            <a:off x="134784" y="4234449"/>
            <a:ext cx="2000307" cy="214551"/>
          </a:xfrm>
          <a:prstGeom prst="rect">
            <a:avLst/>
          </a:prstGeom>
          <a:solidFill>
            <a:schemeClr val="accent1">
              <a:lumMod val="20000"/>
              <a:lumOff val="80000"/>
            </a:schemeClr>
          </a:solidFill>
          <a:ln>
            <a:noFill/>
          </a:ln>
        </p:spPr>
        <p:txBody>
          <a:bodyPr wrap="square">
            <a:spAutoFit/>
          </a:bodyPr>
          <a:lstStyle/>
          <a:p>
            <a:pPr>
              <a:defRPr lang="ja-JP" altLang="en-US"/>
            </a:pPr>
            <a:r>
              <a:rPr lang="ja-JP" altLang="en-US" sz="800">
                <a:latin typeface="HGP創英ﾌﾟﾚｾﾞﾝｽEB"/>
                <a:ea typeface="HGP創英ﾌﾟﾚｾﾞﾝｽEB"/>
              </a:rPr>
              <a:t>【障がいのある人からの申出】</a:t>
            </a:r>
            <a:endParaRPr lang="ja-JP" altLang="en-US">
              <a:latin typeface="HGP創英ﾌﾟﾚｾﾞﾝｽEB"/>
              <a:ea typeface="HGP創英ﾌﾟﾚｾﾞﾝｽEB"/>
            </a:endParaRPr>
          </a:p>
        </p:txBody>
      </p:sp>
      <p:sp>
        <p:nvSpPr>
          <p:cNvPr id="1128" name="テキスト 25"/>
          <p:cNvSpPr txBox="1"/>
          <p:nvPr/>
        </p:nvSpPr>
        <p:spPr>
          <a:xfrm>
            <a:off x="2724693" y="4202034"/>
            <a:ext cx="2000307" cy="214551"/>
          </a:xfrm>
          <a:prstGeom prst="rect">
            <a:avLst/>
          </a:prstGeom>
          <a:solidFill>
            <a:schemeClr val="accent1">
              <a:lumMod val="20000"/>
              <a:lumOff val="80000"/>
            </a:schemeClr>
          </a:solidFill>
          <a:ln>
            <a:noFill/>
          </a:ln>
        </p:spPr>
        <p:txBody>
          <a:bodyPr wrap="square">
            <a:spAutoFit/>
          </a:bodyPr>
          <a:lstStyle/>
          <a:p>
            <a:pPr>
              <a:defRPr lang="ja-JP" altLang="en-US"/>
            </a:pPr>
            <a:r>
              <a:rPr lang="ja-JP" altLang="en-US" sz="800">
                <a:latin typeface="HGP創英ﾌﾟﾚｾﾞﾝｽEB"/>
                <a:ea typeface="HGP創英ﾌﾟﾚｾﾞﾝｽEB"/>
              </a:rPr>
              <a:t>【障がいのある人からの申出】</a:t>
            </a:r>
            <a:endParaRPr lang="ja-JP" altLang="en-US">
              <a:latin typeface="HGP創英ﾌﾟﾚｾﾞﾝｽEB"/>
              <a:ea typeface="HGP創英ﾌﾟﾚｾﾞﾝｽEB"/>
            </a:endParaRPr>
          </a:p>
        </p:txBody>
      </p:sp>
      <p:sp>
        <p:nvSpPr>
          <p:cNvPr id="1129" name="テキスト 26"/>
          <p:cNvSpPr txBox="1"/>
          <p:nvPr/>
        </p:nvSpPr>
        <p:spPr>
          <a:xfrm>
            <a:off x="5826424" y="4996275"/>
            <a:ext cx="769489" cy="460772"/>
          </a:xfrm>
          <a:prstGeom prst="rect">
            <a:avLst/>
          </a:prstGeom>
          <a:solidFill>
            <a:schemeClr val="bg1"/>
          </a:solidFill>
          <a:ln>
            <a:noFill/>
          </a:ln>
        </p:spPr>
        <p:txBody>
          <a:bodyPr wrap="square">
            <a:spAutoFit/>
          </a:bodyPr>
          <a:lstStyle/>
          <a:p>
            <a:pPr>
              <a:defRPr lang="ja-JP" altLang="en-US"/>
            </a:pPr>
            <a:r>
              <a:rPr lang="ja-JP" altLang="en-US" sz="800">
                <a:latin typeface="ＭＳ Ｐゴシック"/>
                <a:ea typeface="ＭＳ Ｐゴシック"/>
              </a:rPr>
              <a:t>障がいのある方は入店お断りです</a:t>
            </a:r>
            <a:endParaRPr lang="ja-JP" altLang="en-US">
              <a:latin typeface="ＭＳ Ｐゴシック"/>
              <a:ea typeface="ＭＳ Ｐゴシック"/>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0</TotalTime>
  <Words>301</Words>
  <Application>JUST Focus</Application>
  <Paragraphs>31</Paragraph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AR P丸ゴシック体E</vt:lpstr>
      <vt:lpstr>ＤＨＰ特太ゴシック体</vt:lpstr>
      <vt:lpstr>HGP創英ﾌﾟﾚｾﾞﾝｽEB</vt:lpstr>
      <vt:lpstr>Meiryo UI</vt:lpstr>
      <vt:lpstr>ＭＳ Ｐゴシック</vt:lpstr>
      <vt:lpstr>ＭＳ ゴシック</vt:lpstr>
      <vt:lpstr>メイリオ</vt:lpstr>
      <vt:lpstr>游ゴシック</vt:lpstr>
      <vt:lpstr>游ゴシック Light</vt:lpstr>
      <vt:lpstr>Arial</vt:lpstr>
      <vt:lpstr>標準</vt:lpstr>
      <vt:lpstr>PowerPoint プレゼンテーション</vt:lpstr>
    </vt:vector>
  </TitlesOfParts>
  <LinksUpToDate>false</LinksUpToDate>
  <SharedDoc>false</SharedDoc>
  <HyperlinksChanged>false</HyperlinksChanged>
  <AppVersion>5.0.2</AppVersion>
  <PresentationFormat>ユーザー設定</PresentationFormat>
  <Slides>1</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木野　ちひろ</dc:creator>
  <cp:lastModifiedBy>DAS06344</cp:lastModifiedBy>
  <dcterms:created xsi:type="dcterms:W3CDTF">2022-06-07T06:52:25Z</dcterms:created>
  <dcterms:modified xsi:type="dcterms:W3CDTF">2024-02-20T05:33:02Z</dcterms:modified>
  <cp:revision>29</cp:revision>
</cp:coreProperties>
</file>

<file path=docProps/custom.xml><?xml version="1.0" encoding="utf-8"?>
<Properties xmlns:vt="http://schemas.openxmlformats.org/officeDocument/2006/docPropsVTypes" xmlns="http://schemas.openxmlformats.org/officeDocument/2006/custom-properties"/>
</file>