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26" r:id="rId2"/>
  </p:sldIdLst>
  <p:sldSz cx="6858000" cy="9906000" type="A4"/>
  <p:notesSz cx="6738938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29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5756" userDrawn="1">
          <p15:clr>
            <a:srgbClr val="A4A3A4"/>
          </p15:clr>
        </p15:guide>
        <p15:guide id="4" pos="403" userDrawn="1">
          <p15:clr>
            <a:srgbClr val="A4A3A4"/>
          </p15:clr>
        </p15:guide>
        <p15:guide id="5" pos="40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ユーザー" initials="Wユ" lastIdx="1" clrIdx="0">
    <p:extLst>
      <p:ext uri="{19B8F6BF-5375-455C-9EA6-DF929625EA0E}">
        <p15:presenceInfo xmlns:p15="http://schemas.microsoft.com/office/powerpoint/2012/main" userId="Windows ユーザー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4356"/>
    <a:srgbClr val="F7D5DA"/>
    <a:srgbClr val="FFFBC9"/>
    <a:srgbClr val="E46A7C"/>
    <a:srgbClr val="F0838F"/>
    <a:srgbClr val="ED9BA7"/>
    <a:srgbClr val="F2717A"/>
    <a:srgbClr val="E67484"/>
    <a:srgbClr val="E25C6F"/>
    <a:srgbClr val="EFA7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51" autoAdjust="0"/>
    <p:restoredTop sz="96353" autoAdjust="0"/>
  </p:normalViewPr>
  <p:slideViewPr>
    <p:cSldViewPr>
      <p:cViewPr>
        <p:scale>
          <a:sx n="122" d="100"/>
          <a:sy n="122" d="100"/>
        </p:scale>
        <p:origin x="1699" y="-581"/>
      </p:cViewPr>
      <p:guideLst>
        <p:guide orient="horz" pos="5529"/>
        <p:guide pos="2160"/>
        <p:guide orient="horz" pos="5756"/>
        <p:guide pos="403"/>
        <p:guide pos="40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28" d="100"/>
          <a:sy n="128" d="100"/>
        </p:scale>
        <p:origin x="5576" y="168"/>
      </p:cViewPr>
      <p:guideLst>
        <p:guide orient="horz" pos="3109"/>
        <p:guide pos="2121"/>
      </p:guideLst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堀 幸司(hori-kouji)" userId="21e276b0-bc71-4b2d-8d41-d765123172f5" providerId="ADAL" clId="{90BA9122-596E-47DD-BAC6-7606860E4411}"/>
    <pc:docChg chg="modSld">
      <pc:chgData name="堀 幸司(hori-kouji)" userId="21e276b0-bc71-4b2d-8d41-d765123172f5" providerId="ADAL" clId="{90BA9122-596E-47DD-BAC6-7606860E4411}" dt="2023-09-14T09:21:48.682" v="102" actId="1076"/>
      <pc:docMkLst>
        <pc:docMk/>
      </pc:docMkLst>
      <pc:sldChg chg="addSp modSp mod">
        <pc:chgData name="堀 幸司(hori-kouji)" userId="21e276b0-bc71-4b2d-8d41-d765123172f5" providerId="ADAL" clId="{90BA9122-596E-47DD-BAC6-7606860E4411}" dt="2023-09-14T09:21:15.330" v="100" actId="207"/>
        <pc:sldMkLst>
          <pc:docMk/>
          <pc:sldMk cId="4128962343" sldId="526"/>
        </pc:sldMkLst>
        <pc:spChg chg="add mod">
          <ac:chgData name="堀 幸司(hori-kouji)" userId="21e276b0-bc71-4b2d-8d41-d765123172f5" providerId="ADAL" clId="{90BA9122-596E-47DD-BAC6-7606860E4411}" dt="2023-09-14T09:21:15.330" v="100" actId="207"/>
          <ac:spMkLst>
            <pc:docMk/>
            <pc:sldMk cId="4128962343" sldId="526"/>
            <ac:spMk id="3" creationId="{CFF4E185-EC00-DBAD-E041-250A16FCF691}"/>
          </ac:spMkLst>
        </pc:spChg>
      </pc:sldChg>
      <pc:sldChg chg="addSp modSp mod">
        <pc:chgData name="堀 幸司(hori-kouji)" userId="21e276b0-bc71-4b2d-8d41-d765123172f5" providerId="ADAL" clId="{90BA9122-596E-47DD-BAC6-7606860E4411}" dt="2023-09-14T09:21:48.682" v="102" actId="1076"/>
        <pc:sldMkLst>
          <pc:docMk/>
          <pc:sldMk cId="1458853925" sldId="527"/>
        </pc:sldMkLst>
        <pc:spChg chg="add mod">
          <ac:chgData name="堀 幸司(hori-kouji)" userId="21e276b0-bc71-4b2d-8d41-d765123172f5" providerId="ADAL" clId="{90BA9122-596E-47DD-BAC6-7606860E4411}" dt="2023-09-14T09:21:48.682" v="102" actId="1076"/>
          <ac:spMkLst>
            <pc:docMk/>
            <pc:sldMk cId="1458853925" sldId="527"/>
            <ac:spMk id="3" creationId="{C05939E9-DD2A-AD3E-C4AB-69D271A6E2C8}"/>
          </ac:spMkLst>
        </pc:spChg>
      </pc:sldChg>
    </pc:docChg>
  </pc:docChgLst>
  <pc:docChgLst>
    <pc:chgData name="堀 幸司(hori-kouji)" userId="21e276b0-bc71-4b2d-8d41-d765123172f5" providerId="ADAL" clId="{99994BFC-78AF-433D-8D10-2333247304A7}"/>
    <pc:docChg chg="modSld">
      <pc:chgData name="堀 幸司(hori-kouji)" userId="21e276b0-bc71-4b2d-8d41-d765123172f5" providerId="ADAL" clId="{99994BFC-78AF-433D-8D10-2333247304A7}" dt="2023-09-14T08:52:11.724" v="9" actId="6549"/>
      <pc:docMkLst>
        <pc:docMk/>
      </pc:docMkLst>
      <pc:sldChg chg="modSp mod">
        <pc:chgData name="堀 幸司(hori-kouji)" userId="21e276b0-bc71-4b2d-8d41-d765123172f5" providerId="ADAL" clId="{99994BFC-78AF-433D-8D10-2333247304A7}" dt="2023-09-14T08:52:11.724" v="9" actId="6549"/>
        <pc:sldMkLst>
          <pc:docMk/>
          <pc:sldMk cId="1458853925" sldId="527"/>
        </pc:sldMkLst>
        <pc:spChg chg="mod">
          <ac:chgData name="堀 幸司(hori-kouji)" userId="21e276b0-bc71-4b2d-8d41-d765123172f5" providerId="ADAL" clId="{99994BFC-78AF-433D-8D10-2333247304A7}" dt="2023-09-14T08:52:11.724" v="9" actId="6549"/>
          <ac:spMkLst>
            <pc:docMk/>
            <pc:sldMk cId="1458853925" sldId="527"/>
            <ac:spMk id="32" creationId="{00000000-0000-0000-0000-000000000000}"/>
          </ac:spMkLst>
        </pc:spChg>
        <pc:spChg chg="mod">
          <ac:chgData name="堀 幸司(hori-kouji)" userId="21e276b0-bc71-4b2d-8d41-d765123172f5" providerId="ADAL" clId="{99994BFC-78AF-433D-8D10-2333247304A7}" dt="2023-09-14T08:51:29.191" v="4" actId="1036"/>
          <ac:spMkLst>
            <pc:docMk/>
            <pc:sldMk cId="1458853925" sldId="527"/>
            <ac:spMk id="90" creationId="{5254E2CE-6CD8-8C56-06ED-7C2A2236EB88}"/>
          </ac:spMkLst>
        </pc:spChg>
        <pc:spChg chg="mod">
          <ac:chgData name="堀 幸司(hori-kouji)" userId="21e276b0-bc71-4b2d-8d41-d765123172f5" providerId="ADAL" clId="{99994BFC-78AF-433D-8D10-2333247304A7}" dt="2023-09-14T08:51:35.689" v="5" actId="14100"/>
          <ac:spMkLst>
            <pc:docMk/>
            <pc:sldMk cId="1458853925" sldId="527"/>
            <ac:spMk id="91" creationId="{5C78D81E-D2F3-3E90-2E13-0A560753FB72}"/>
          </ac:spMkLst>
        </pc:spChg>
        <pc:spChg chg="mod">
          <ac:chgData name="堀 幸司(hori-kouji)" userId="21e276b0-bc71-4b2d-8d41-d765123172f5" providerId="ADAL" clId="{99994BFC-78AF-433D-8D10-2333247304A7}" dt="2023-09-14T08:47:06.044" v="2" actId="207"/>
          <ac:spMkLst>
            <pc:docMk/>
            <pc:sldMk cId="1458853925" sldId="527"/>
            <ac:spMk id="92" creationId="{1B4584B8-877F-B845-4F2C-5FC439B3874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20207" cy="493633"/>
          </a:xfrm>
          <a:prstGeom prst="rect">
            <a:avLst/>
          </a:prstGeom>
        </p:spPr>
        <p:txBody>
          <a:bodyPr vert="horz" lIns="91459" tIns="45729" rIns="91459" bIns="45729" rtlCol="0"/>
          <a:lstStyle>
            <a:lvl1pPr algn="l">
              <a:defRPr sz="1200"/>
            </a:lvl1pPr>
          </a:lstStyle>
          <a:p>
            <a:r>
              <a:rPr kumimoji="1" lang="ja-JP" altLang="en-US"/>
              <a:t>機密性</a:t>
            </a:r>
            <a:r>
              <a:rPr kumimoji="1" lang="en-US" altLang="ja-JP"/>
              <a:t>2</a:t>
            </a:r>
            <a:r>
              <a:rPr kumimoji="1" lang="ja-JP" altLang="en-US"/>
              <a:t>完全性</a:t>
            </a:r>
            <a:r>
              <a:rPr kumimoji="1" lang="en-US" altLang="ja-JP"/>
              <a:t>2</a:t>
            </a:r>
            <a:r>
              <a:rPr kumimoji="1" lang="ja-JP" altLang="en-US"/>
              <a:t>可用性</a:t>
            </a:r>
            <a:r>
              <a:rPr kumimoji="1" lang="en-US" altLang="ja-JP"/>
              <a:t>2</a:t>
            </a:r>
            <a:r>
              <a:rPr kumimoji="1" lang="ja-JP" altLang="en-US"/>
              <a:t>（国民年金部）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7175" y="0"/>
            <a:ext cx="2920207" cy="493633"/>
          </a:xfrm>
          <a:prstGeom prst="rect">
            <a:avLst/>
          </a:prstGeom>
        </p:spPr>
        <p:txBody>
          <a:bodyPr vert="horz" lIns="91459" tIns="45729" rIns="91459" bIns="45729" rtlCol="0"/>
          <a:lstStyle>
            <a:lvl1pPr algn="r">
              <a:defRPr sz="1200"/>
            </a:lvl1pPr>
          </a:lstStyle>
          <a:p>
            <a:fld id="{72144D8A-69A4-47E8-8D1B-227C8BC55F09}" type="datetimeFigureOut">
              <a:rPr kumimoji="1" lang="ja-JP" altLang="en-US" smtClean="0"/>
              <a:t>2023/12/28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377319"/>
            <a:ext cx="2920207" cy="493633"/>
          </a:xfrm>
          <a:prstGeom prst="rect">
            <a:avLst/>
          </a:prstGeom>
        </p:spPr>
        <p:txBody>
          <a:bodyPr vert="horz" lIns="91459" tIns="45729" rIns="91459" bIns="4572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7175" y="9377319"/>
            <a:ext cx="2920207" cy="493633"/>
          </a:xfrm>
          <a:prstGeom prst="rect">
            <a:avLst/>
          </a:prstGeom>
        </p:spPr>
        <p:txBody>
          <a:bodyPr vert="horz" lIns="91459" tIns="45729" rIns="91459" bIns="45729" rtlCol="0" anchor="b"/>
          <a:lstStyle>
            <a:lvl1pPr algn="r">
              <a:defRPr sz="1200"/>
            </a:lvl1pPr>
          </a:lstStyle>
          <a:p>
            <a:fld id="{A8D5DBFD-020F-4F1A-9869-41ADFD5BE9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210540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20207" cy="493633"/>
          </a:xfrm>
          <a:prstGeom prst="rect">
            <a:avLst/>
          </a:prstGeom>
        </p:spPr>
        <p:txBody>
          <a:bodyPr vert="horz" lIns="91459" tIns="45729" rIns="91459" bIns="45729" rtlCol="0"/>
          <a:lstStyle>
            <a:lvl1pPr algn="l">
              <a:defRPr sz="1200"/>
            </a:lvl1pPr>
          </a:lstStyle>
          <a:p>
            <a:r>
              <a:rPr kumimoji="1" lang="ja-JP" altLang="en-US"/>
              <a:t>機密性</a:t>
            </a:r>
            <a:r>
              <a:rPr kumimoji="1" lang="en-US" altLang="ja-JP"/>
              <a:t>2</a:t>
            </a:r>
            <a:r>
              <a:rPr kumimoji="1" lang="ja-JP" altLang="en-US"/>
              <a:t>完全性</a:t>
            </a:r>
            <a:r>
              <a:rPr kumimoji="1" lang="en-US" altLang="ja-JP"/>
              <a:t>2</a:t>
            </a:r>
            <a:r>
              <a:rPr kumimoji="1" lang="ja-JP" altLang="en-US"/>
              <a:t>可用性</a:t>
            </a:r>
            <a:r>
              <a:rPr kumimoji="1" lang="en-US" altLang="ja-JP"/>
              <a:t>2</a:t>
            </a:r>
            <a:r>
              <a:rPr kumimoji="1" lang="ja-JP" altLang="en-US"/>
              <a:t>（国民年金部）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7175" y="0"/>
            <a:ext cx="2920207" cy="493633"/>
          </a:xfrm>
          <a:prstGeom prst="rect">
            <a:avLst/>
          </a:prstGeom>
        </p:spPr>
        <p:txBody>
          <a:bodyPr vert="horz" lIns="91459" tIns="45729" rIns="91459" bIns="45729" rtlCol="0"/>
          <a:lstStyle>
            <a:lvl1pPr algn="r">
              <a:defRPr sz="1200"/>
            </a:lvl1pPr>
          </a:lstStyle>
          <a:p>
            <a:fld id="{CE53B9D8-DA5B-448C-9D67-F00476BC7359}" type="datetimeFigureOut">
              <a:rPr kumimoji="1" lang="ja-JP" altLang="en-US" smtClean="0"/>
              <a:t>2023/12/28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3812" cy="3705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9" tIns="45729" rIns="91459" bIns="4572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5" y="4689517"/>
            <a:ext cx="5391150" cy="4442698"/>
          </a:xfrm>
          <a:prstGeom prst="rect">
            <a:avLst/>
          </a:prstGeom>
        </p:spPr>
        <p:txBody>
          <a:bodyPr vert="horz" lIns="91459" tIns="45729" rIns="91459" bIns="4572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7319"/>
            <a:ext cx="2920207" cy="493633"/>
          </a:xfrm>
          <a:prstGeom prst="rect">
            <a:avLst/>
          </a:prstGeom>
        </p:spPr>
        <p:txBody>
          <a:bodyPr vert="horz" lIns="91459" tIns="45729" rIns="91459" bIns="4572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7175" y="9377319"/>
            <a:ext cx="2920207" cy="493633"/>
          </a:xfrm>
          <a:prstGeom prst="rect">
            <a:avLst/>
          </a:prstGeom>
        </p:spPr>
        <p:txBody>
          <a:bodyPr vert="horz" lIns="91459" tIns="45729" rIns="91459" bIns="45729" rtlCol="0" anchor="b"/>
          <a:lstStyle>
            <a:lvl1pPr algn="r">
              <a:defRPr sz="1200"/>
            </a:lvl1pPr>
          </a:lstStyle>
          <a:p>
            <a:fld id="{947F3479-ED16-4BA1-8510-880067700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04822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D6BEA-48DF-40B9-B93F-BF71E89F39B2}" type="datetime1">
              <a:rPr kumimoji="1" lang="ja-JP" altLang="en-US" smtClean="0"/>
              <a:t>2023/12/28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527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8BF1F-8E86-45EB-B214-D5929AF07E46}" type="datetime1">
              <a:rPr kumimoji="1" lang="ja-JP" altLang="en-US" smtClean="0"/>
              <a:t>2023/12/28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14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1217A-C2BD-422A-9B36-D03EEA08B47A}" type="datetime1">
              <a:rPr kumimoji="1" lang="ja-JP" altLang="en-US" smtClean="0"/>
              <a:t>2023/12/28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210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92049-2614-4978-AC08-D797FEE8A0CB}" type="datetime1">
              <a:rPr kumimoji="1" lang="ja-JP" altLang="en-US" smtClean="0"/>
              <a:t>2023/12/28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92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76038-1A1E-43B3-979F-BF62E4365D7C}" type="datetime1">
              <a:rPr kumimoji="1" lang="ja-JP" altLang="en-US" smtClean="0"/>
              <a:t>2023/12/28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8723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5B4BC-B73F-4860-B205-C774DDAF0FF5}" type="datetime1">
              <a:rPr kumimoji="1" lang="ja-JP" altLang="en-US" smtClean="0"/>
              <a:t>2023/12/28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46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18C9-97FE-418D-9FD9-D7851E89BC47}" type="datetime1">
              <a:rPr kumimoji="1" lang="ja-JP" altLang="en-US" smtClean="0"/>
              <a:t>2023/12/28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70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EADE1-DC8D-4017-A305-24B63DD6E4A6}" type="datetime1">
              <a:rPr kumimoji="1" lang="ja-JP" altLang="en-US" smtClean="0"/>
              <a:t>2023/12/28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816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AFAC0-DAFD-4376-AF45-E0C4B4FEEB35}" type="datetime1">
              <a:rPr kumimoji="1" lang="ja-JP" altLang="en-US" smtClean="0"/>
              <a:t>2023/12/28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909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0AA3C-3D17-4101-A4AF-9288A6BD5DBD}" type="datetime1">
              <a:rPr kumimoji="1" lang="ja-JP" altLang="en-US" smtClean="0"/>
              <a:t>2023/12/28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1592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D40A-44DA-4C21-B36F-E94B628C2B99}" type="datetime1">
              <a:rPr kumimoji="1" lang="ja-JP" altLang="en-US" smtClean="0"/>
              <a:t>2023/12/28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321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F2E0D-7A9C-4427-8B79-3DCDAA8B6D8A}" type="datetime1">
              <a:rPr kumimoji="1" lang="ja-JP" altLang="en-US" smtClean="0"/>
              <a:t>2023/12/28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808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90570" rtl="0" eaLnBrk="1" latinLnBrk="0" hangingPunct="1">
        <a:spcBef>
          <a:spcPct val="0"/>
        </a:spcBef>
        <a:buNone/>
        <a:defRPr kumimoji="1"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4" indent="-371464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defTabSz="99057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4156" userDrawn="1">
          <p15:clr>
            <a:srgbClr val="F26B43"/>
          </p15:clr>
        </p15:guide>
        <p15:guide id="4" orient="horz" pos="172" userDrawn="1">
          <p15:clr>
            <a:srgbClr val="F26B43"/>
          </p15:clr>
        </p15:guide>
        <p15:guide id="5" orient="horz" pos="6068" userDrawn="1">
          <p15:clr>
            <a:srgbClr val="F26B43"/>
          </p15:clr>
        </p15:guide>
        <p15:guide id="6" orient="horz" pos="126" userDrawn="1">
          <p15:clr>
            <a:srgbClr val="F26B43"/>
          </p15:clr>
        </p15:guide>
        <p15:guide id="7" pos="1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268176" y="1758000"/>
            <a:ext cx="6337301" cy="76500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50">
              <a:solidFill>
                <a:schemeClr val="accent6">
                  <a:lumMod val="20000"/>
                  <a:lumOff val="8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5C78D81E-D2F3-3E90-2E13-0A560753FB72}"/>
              </a:ext>
            </a:extLst>
          </p:cNvPr>
          <p:cNvSpPr/>
          <p:nvPr/>
        </p:nvSpPr>
        <p:spPr>
          <a:xfrm>
            <a:off x="5026565" y="6916912"/>
            <a:ext cx="656870" cy="136444"/>
          </a:xfrm>
          <a:prstGeom prst="rect">
            <a:avLst/>
          </a:prstGeom>
          <a:solidFill>
            <a:srgbClr val="FFFBC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95363" y="3094055"/>
            <a:ext cx="6048672" cy="299052"/>
          </a:xfrm>
          <a:prstGeom prst="rect">
            <a:avLst/>
          </a:prstGeom>
          <a:solidFill>
            <a:srgbClr val="F0838F"/>
          </a:solidFill>
        </p:spPr>
        <p:txBody>
          <a:bodyPr wrap="square" lIns="108000" tIns="46800" rIns="0" bIns="36000" rtlCol="0" anchor="ctr" anchorCtr="0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国民健康保険税の減額方法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12490" y="3441188"/>
            <a:ext cx="6048672" cy="6526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ja-JP" altLang="en-US" sz="1200" b="1" dirty="0">
                <a:solidFill>
                  <a:srgbClr val="E74356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その年度に納める保険税の所得割額と均等割額から、出産予定月（又は出産月）の前月から出産予定月（又は出産月）の翌々月（以下「産前産後期間」といいます。）相当分が減額されます 。</a:t>
            </a:r>
            <a:endParaRPr lang="en-US" altLang="ja-JP" sz="1200" dirty="0">
              <a:solidFill>
                <a:srgbClr val="E74356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524471" y="6865541"/>
            <a:ext cx="1088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･･･対象期間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45061" y="7883077"/>
            <a:ext cx="6160416" cy="654731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l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❶ 届書</a:t>
            </a:r>
            <a:endParaRPr lang="en-US" altLang="ja-JP" sz="105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just">
              <a:lnSpc>
                <a:spcPct val="120000"/>
              </a:lnSpc>
            </a:pP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❷</a:t>
            </a:r>
            <a:r>
              <a:rPr lang="en-US" altLang="ja-JP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ja-JP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母子健康手帳など</a:t>
            </a:r>
            <a:endParaRPr lang="en-US" altLang="ja-JP" sz="900" b="1" strike="dblStrike" dirty="0">
              <a:solidFill>
                <a:srgbClr val="00B05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just">
              <a:lnSpc>
                <a:spcPct val="120000"/>
              </a:lnSpc>
            </a:pPr>
            <a:r>
              <a:rPr lang="ja-JP" altLang="ja-JP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出産後に届出を行う</a:t>
            </a:r>
            <a:r>
              <a:rPr lang="ja-JP" altLang="ja-JP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場合、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親子</a:t>
            </a:r>
            <a:r>
              <a:rPr lang="ja-JP" altLang="ja-JP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関係を明らかにする書類が必要です。</a:t>
            </a:r>
            <a:endParaRPr lang="en-US" altLang="ja-JP" sz="1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325523ED-4F8E-574D-85DA-EE9CFEBA492C}"/>
              </a:ext>
            </a:extLst>
          </p:cNvPr>
          <p:cNvSpPr txBox="1"/>
          <p:nvPr/>
        </p:nvSpPr>
        <p:spPr>
          <a:xfrm>
            <a:off x="349535" y="2007637"/>
            <a:ext cx="6048329" cy="299052"/>
          </a:xfrm>
          <a:prstGeom prst="rect">
            <a:avLst/>
          </a:prstGeom>
          <a:solidFill>
            <a:srgbClr val="F0838F"/>
          </a:solidFill>
        </p:spPr>
        <p:txBody>
          <a:bodyPr wrap="square" lIns="108000" tIns="46800" rIns="0" bIns="36000" rtlCol="0" anchor="ctr" anchorCtr="0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対象となる方・受付期間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DB2A906A-F943-AE4A-BC30-6BAA8A85D11C}"/>
              </a:ext>
            </a:extLst>
          </p:cNvPr>
          <p:cNvSpPr txBox="1"/>
          <p:nvPr/>
        </p:nvSpPr>
        <p:spPr>
          <a:xfrm>
            <a:off x="400741" y="2301870"/>
            <a:ext cx="5940658" cy="5981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</a:t>
            </a:r>
            <a:r>
              <a:rPr lang="en-US" altLang="ja-JP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11</a:t>
            </a: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月１日以降に出産予定の国民健康保険被保険者の方が対象です。</a:t>
            </a:r>
            <a:endParaRPr lang="en-US" altLang="ja-JP" sz="105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indent="85725">
              <a:lnSpc>
                <a:spcPct val="120000"/>
              </a:lnSpc>
            </a:pPr>
            <a:r>
              <a:rPr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妊娠</a:t>
            </a:r>
            <a:r>
              <a:rPr lang="en-US" altLang="ja-JP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85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日（４か月）以上の出産が対象です（死産、流産、早産及び人工妊娠中絶の場合も含みます）。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出産予定日の６か月前から届出ができます。出産後の届出も可能です。</a:t>
            </a:r>
            <a:endParaRPr lang="ja-JP" altLang="en-US" sz="1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21B19351-96AC-D149-B425-4D6830EBDD45}"/>
              </a:ext>
            </a:extLst>
          </p:cNvPr>
          <p:cNvSpPr txBox="1"/>
          <p:nvPr/>
        </p:nvSpPr>
        <p:spPr>
          <a:xfrm>
            <a:off x="404420" y="8717354"/>
            <a:ext cx="6049160" cy="299052"/>
          </a:xfrm>
          <a:prstGeom prst="rect">
            <a:avLst/>
          </a:prstGeom>
          <a:solidFill>
            <a:srgbClr val="F0838F"/>
          </a:solidFill>
        </p:spPr>
        <p:txBody>
          <a:bodyPr wrap="square" lIns="108000" tIns="46800" rIns="0" bIns="36000" rtlCol="0" anchor="ctr" anchorCtr="0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届出先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0BF8A43-49E2-8241-9891-DCD38F85B8BF}"/>
              </a:ext>
            </a:extLst>
          </p:cNvPr>
          <p:cNvSpPr txBox="1"/>
          <p:nvPr/>
        </p:nvSpPr>
        <p:spPr>
          <a:xfrm>
            <a:off x="445447" y="7240639"/>
            <a:ext cx="6160417" cy="1813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  <a:sym typeface="Wingdings" panose="05000000000000000000" pitchFamily="2" charset="2"/>
              </a:rPr>
              <a:t>保険税が減額された場合、 払いすぎになった保険税は還付されます。</a:t>
            </a:r>
            <a:endParaRPr lang="en-US" altLang="ja-JP" sz="105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583158" y="4270831"/>
            <a:ext cx="5046037" cy="605365"/>
            <a:chOff x="740381" y="4586905"/>
            <a:chExt cx="5046037" cy="605365"/>
          </a:xfrm>
        </p:grpSpPr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CF0D7FFF-5738-6B46-9E35-5E575C8A49D2}"/>
                </a:ext>
              </a:extLst>
            </p:cNvPr>
            <p:cNvSpPr txBox="1"/>
            <p:nvPr/>
          </p:nvSpPr>
          <p:spPr>
            <a:xfrm>
              <a:off x="1252014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3</a:t>
              </a:r>
              <a:r>
                <a:rPr lang="ja-JP" altLang="en-US" sz="80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か</a:t>
              </a:r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月前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FB8E1205-1DEB-B34D-92CB-A00D2D3A7584}"/>
                </a:ext>
              </a:extLst>
            </p:cNvPr>
            <p:cNvSpPr txBox="1"/>
            <p:nvPr/>
          </p:nvSpPr>
          <p:spPr>
            <a:xfrm>
              <a:off x="1899748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2</a:t>
              </a:r>
              <a:r>
                <a:rPr lang="ja-JP" altLang="en-US" sz="80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か</a:t>
              </a:r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月前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F1FD2505-16C3-6C42-8AE5-CDA625D040E3}"/>
                </a:ext>
              </a:extLst>
            </p:cNvPr>
            <p:cNvSpPr txBox="1"/>
            <p:nvPr/>
          </p:nvSpPr>
          <p:spPr>
            <a:xfrm>
              <a:off x="2547482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1</a:t>
              </a:r>
              <a:r>
                <a:rPr lang="ja-JP" altLang="en-US" sz="80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か</a:t>
              </a:r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月前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55628948-CF6F-464B-AC2E-6801F72A28CA}"/>
                </a:ext>
              </a:extLst>
            </p:cNvPr>
            <p:cNvSpPr txBox="1"/>
            <p:nvPr/>
          </p:nvSpPr>
          <p:spPr>
            <a:xfrm>
              <a:off x="3842950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1</a:t>
              </a:r>
              <a:r>
                <a:rPr lang="ja-JP" altLang="en-US" sz="80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か</a:t>
              </a:r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月後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A2F0FA20-D098-8540-879B-BEBA3BEE207B}"/>
                </a:ext>
              </a:extLst>
            </p:cNvPr>
            <p:cNvSpPr txBox="1"/>
            <p:nvPr/>
          </p:nvSpPr>
          <p:spPr>
            <a:xfrm>
              <a:off x="4490684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2</a:t>
              </a:r>
              <a:r>
                <a:rPr lang="ja-JP" altLang="en-US" sz="80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か</a:t>
              </a:r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月後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03E76878-7CBF-E741-8277-0FDB2CB74248}"/>
                </a:ext>
              </a:extLst>
            </p:cNvPr>
            <p:cNvSpPr txBox="1"/>
            <p:nvPr/>
          </p:nvSpPr>
          <p:spPr>
            <a:xfrm>
              <a:off x="5138418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3</a:t>
              </a:r>
              <a:r>
                <a:rPr lang="ja-JP" altLang="en-US" sz="80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か</a:t>
              </a:r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月後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grpSp>
          <p:nvGrpSpPr>
            <p:cNvPr id="13" name="グループ化 12"/>
            <p:cNvGrpSpPr/>
            <p:nvPr/>
          </p:nvGrpSpPr>
          <p:grpSpPr>
            <a:xfrm>
              <a:off x="740381" y="4721890"/>
              <a:ext cx="5046037" cy="198000"/>
              <a:chOff x="823109" y="4721472"/>
              <a:chExt cx="5046037" cy="198000"/>
            </a:xfrm>
          </p:grpSpPr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591707ED-7667-6B4D-94A7-7C724D205669}"/>
                  </a:ext>
                </a:extLst>
              </p:cNvPr>
              <p:cNvSpPr txBox="1"/>
              <p:nvPr/>
            </p:nvSpPr>
            <p:spPr>
              <a:xfrm>
                <a:off x="823109" y="4751223"/>
                <a:ext cx="504056" cy="138499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r>
                  <a:rPr lang="ja-JP" altLang="en-US" sz="900" dirty="0"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単胎の方</a:t>
                </a:r>
                <a:endParaRPr lang="en-US" altLang="ja-JP" sz="900" dirty="0"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3BC6393E-D9E1-C941-BAE6-636AB22FEFDB}"/>
                  </a:ext>
                </a:extLst>
              </p:cNvPr>
              <p:cNvSpPr/>
              <p:nvPr/>
            </p:nvSpPr>
            <p:spPr>
              <a:xfrm>
                <a:off x="1334742" y="4721472"/>
                <a:ext cx="648000" cy="19800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CD88986D-42EF-7043-8EB9-6D1BE855DC79}"/>
                  </a:ext>
                </a:extLst>
              </p:cNvPr>
              <p:cNvSpPr/>
              <p:nvPr/>
            </p:nvSpPr>
            <p:spPr>
              <a:xfrm>
                <a:off x="1982476" y="4721472"/>
                <a:ext cx="648000" cy="19800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DB4257F8-7FED-4E41-8282-3375AFA89A55}"/>
                  </a:ext>
                </a:extLst>
              </p:cNvPr>
              <p:cNvSpPr/>
              <p:nvPr/>
            </p:nvSpPr>
            <p:spPr>
              <a:xfrm>
                <a:off x="2630210" y="4721472"/>
                <a:ext cx="648000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正方形/長方形 30">
                <a:extLst>
                  <a:ext uri="{FF2B5EF4-FFF2-40B4-BE49-F238E27FC236}">
                    <a16:creationId xmlns:a16="http://schemas.microsoft.com/office/drawing/2014/main" id="{DA867E09-7A0C-E44C-BBB1-9FD411D1E3DD}"/>
                  </a:ext>
                </a:extLst>
              </p:cNvPr>
              <p:cNvSpPr/>
              <p:nvPr/>
            </p:nvSpPr>
            <p:spPr>
              <a:xfrm>
                <a:off x="3277944" y="4721472"/>
                <a:ext cx="648000" cy="198000"/>
              </a:xfrm>
              <a:prstGeom prst="rect">
                <a:avLst/>
              </a:prstGeom>
              <a:solidFill>
                <a:srgbClr val="FDF707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正方形/長方形 32">
                <a:extLst>
                  <a:ext uri="{FF2B5EF4-FFF2-40B4-BE49-F238E27FC236}">
                    <a16:creationId xmlns:a16="http://schemas.microsoft.com/office/drawing/2014/main" id="{78D56705-11A7-2E47-A9E1-D16A8088A56B}"/>
                  </a:ext>
                </a:extLst>
              </p:cNvPr>
              <p:cNvSpPr/>
              <p:nvPr/>
            </p:nvSpPr>
            <p:spPr>
              <a:xfrm>
                <a:off x="3925678" y="4721472"/>
                <a:ext cx="648000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正方形/長方形 33">
                <a:extLst>
                  <a:ext uri="{FF2B5EF4-FFF2-40B4-BE49-F238E27FC236}">
                    <a16:creationId xmlns:a16="http://schemas.microsoft.com/office/drawing/2014/main" id="{28D760AF-F982-D149-8C3D-BF25BF44CD71}"/>
                  </a:ext>
                </a:extLst>
              </p:cNvPr>
              <p:cNvSpPr/>
              <p:nvPr/>
            </p:nvSpPr>
            <p:spPr>
              <a:xfrm>
                <a:off x="4573412" y="4721472"/>
                <a:ext cx="648000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正方形/長方形 35">
                <a:extLst>
                  <a:ext uri="{FF2B5EF4-FFF2-40B4-BE49-F238E27FC236}">
                    <a16:creationId xmlns:a16="http://schemas.microsoft.com/office/drawing/2014/main" id="{3C4DA63D-BB2C-9E47-9AA2-0278471D0904}"/>
                  </a:ext>
                </a:extLst>
              </p:cNvPr>
              <p:cNvSpPr/>
              <p:nvPr/>
            </p:nvSpPr>
            <p:spPr>
              <a:xfrm>
                <a:off x="5221146" y="4721472"/>
                <a:ext cx="648000" cy="19800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F9DA733B-F595-2D4F-AF3E-4DDE51B8201C}"/>
                  </a:ext>
                </a:extLst>
              </p:cNvPr>
              <p:cNvSpPr txBox="1"/>
              <p:nvPr/>
            </p:nvSpPr>
            <p:spPr>
              <a:xfrm>
                <a:off x="3277146" y="4762887"/>
                <a:ext cx="648000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ja-JP" altLang="en-US" sz="800" dirty="0"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出産予定月</a:t>
                </a:r>
                <a:endParaRPr lang="en-US" altLang="ja-JP" sz="800" baseline="30000" dirty="0"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E7294813-7ABD-3A45-B6ED-374FAEF33624}"/>
                  </a:ext>
                </a:extLst>
              </p:cNvPr>
              <p:cNvSpPr/>
              <p:nvPr/>
            </p:nvSpPr>
            <p:spPr>
              <a:xfrm>
                <a:off x="2630210" y="4721472"/>
                <a:ext cx="2591734" cy="198000"/>
              </a:xfrm>
              <a:prstGeom prst="rect">
                <a:avLst/>
              </a:prstGeom>
              <a:noFill/>
              <a:ln w="22225">
                <a:solidFill>
                  <a:srgbClr val="E25C6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" name="グループ化 13"/>
            <p:cNvGrpSpPr/>
            <p:nvPr/>
          </p:nvGrpSpPr>
          <p:grpSpPr>
            <a:xfrm>
              <a:off x="740381" y="4994270"/>
              <a:ext cx="5046037" cy="198000"/>
              <a:chOff x="823109" y="4993852"/>
              <a:chExt cx="5046037" cy="198000"/>
            </a:xfrm>
          </p:grpSpPr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41A3AA89-F121-B04E-8C1F-ED472C460BBB}"/>
                  </a:ext>
                </a:extLst>
              </p:cNvPr>
              <p:cNvSpPr txBox="1"/>
              <p:nvPr/>
            </p:nvSpPr>
            <p:spPr>
              <a:xfrm>
                <a:off x="823109" y="5019756"/>
                <a:ext cx="504056" cy="146194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r>
                  <a:rPr lang="ja-JP" altLang="en-US" sz="950" dirty="0"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多胎</a:t>
                </a:r>
                <a:r>
                  <a:rPr lang="ja-JP" altLang="en-US" sz="800" dirty="0"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の方</a:t>
                </a:r>
                <a:endPara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  <p:sp>
            <p:nvSpPr>
              <p:cNvPr id="70" name="正方形/長方形 69">
                <a:extLst>
                  <a:ext uri="{FF2B5EF4-FFF2-40B4-BE49-F238E27FC236}">
                    <a16:creationId xmlns:a16="http://schemas.microsoft.com/office/drawing/2014/main" id="{6F2CA19E-1080-8044-925E-977F89A2EEB0}"/>
                  </a:ext>
                </a:extLst>
              </p:cNvPr>
              <p:cNvSpPr/>
              <p:nvPr/>
            </p:nvSpPr>
            <p:spPr>
              <a:xfrm>
                <a:off x="1334742" y="4993852"/>
                <a:ext cx="648000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1" name="正方形/長方形 70">
                <a:extLst>
                  <a:ext uri="{FF2B5EF4-FFF2-40B4-BE49-F238E27FC236}">
                    <a16:creationId xmlns:a16="http://schemas.microsoft.com/office/drawing/2014/main" id="{4AD0129A-7961-2B48-AC82-660846A9E060}"/>
                  </a:ext>
                </a:extLst>
              </p:cNvPr>
              <p:cNvSpPr/>
              <p:nvPr/>
            </p:nvSpPr>
            <p:spPr>
              <a:xfrm>
                <a:off x="1982476" y="4993852"/>
                <a:ext cx="648000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2" name="正方形/長方形 71">
                <a:extLst>
                  <a:ext uri="{FF2B5EF4-FFF2-40B4-BE49-F238E27FC236}">
                    <a16:creationId xmlns:a16="http://schemas.microsoft.com/office/drawing/2014/main" id="{268F5140-52C0-3646-9F0C-26365BD35824}"/>
                  </a:ext>
                </a:extLst>
              </p:cNvPr>
              <p:cNvSpPr/>
              <p:nvPr/>
            </p:nvSpPr>
            <p:spPr>
              <a:xfrm>
                <a:off x="2630210" y="4993852"/>
                <a:ext cx="648000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" name="正方形/長方形 72">
                <a:extLst>
                  <a:ext uri="{FF2B5EF4-FFF2-40B4-BE49-F238E27FC236}">
                    <a16:creationId xmlns:a16="http://schemas.microsoft.com/office/drawing/2014/main" id="{1BB9A10D-A8D1-9B4A-A8B6-D54624C1018B}"/>
                  </a:ext>
                </a:extLst>
              </p:cNvPr>
              <p:cNvSpPr/>
              <p:nvPr/>
            </p:nvSpPr>
            <p:spPr>
              <a:xfrm>
                <a:off x="3277944" y="4993852"/>
                <a:ext cx="648000" cy="198000"/>
              </a:xfrm>
              <a:prstGeom prst="rect">
                <a:avLst/>
              </a:prstGeom>
              <a:solidFill>
                <a:srgbClr val="FDF707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4" name="正方形/長方形 73">
                <a:extLst>
                  <a:ext uri="{FF2B5EF4-FFF2-40B4-BE49-F238E27FC236}">
                    <a16:creationId xmlns:a16="http://schemas.microsoft.com/office/drawing/2014/main" id="{AC50EE6F-6F36-274D-902A-48865F7A6D2E}"/>
                  </a:ext>
                </a:extLst>
              </p:cNvPr>
              <p:cNvSpPr/>
              <p:nvPr/>
            </p:nvSpPr>
            <p:spPr>
              <a:xfrm>
                <a:off x="3925678" y="4993852"/>
                <a:ext cx="648000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5" name="正方形/長方形 74">
                <a:extLst>
                  <a:ext uri="{FF2B5EF4-FFF2-40B4-BE49-F238E27FC236}">
                    <a16:creationId xmlns:a16="http://schemas.microsoft.com/office/drawing/2014/main" id="{EA720FA9-0594-1248-BAF6-D00C3C04BD7D}"/>
                  </a:ext>
                </a:extLst>
              </p:cNvPr>
              <p:cNvSpPr/>
              <p:nvPr/>
            </p:nvSpPr>
            <p:spPr>
              <a:xfrm>
                <a:off x="4573412" y="4993852"/>
                <a:ext cx="648000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6" name="正方形/長方形 75">
                <a:extLst>
                  <a:ext uri="{FF2B5EF4-FFF2-40B4-BE49-F238E27FC236}">
                    <a16:creationId xmlns:a16="http://schemas.microsoft.com/office/drawing/2014/main" id="{3258102E-63D9-BF46-AF7F-F4BFF769AC84}"/>
                  </a:ext>
                </a:extLst>
              </p:cNvPr>
              <p:cNvSpPr/>
              <p:nvPr/>
            </p:nvSpPr>
            <p:spPr>
              <a:xfrm>
                <a:off x="5221146" y="4993852"/>
                <a:ext cx="648000" cy="19800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DCB7CB61-CB93-C04B-AA8D-452D71A7E55B}"/>
                  </a:ext>
                </a:extLst>
              </p:cNvPr>
              <p:cNvSpPr txBox="1"/>
              <p:nvPr/>
            </p:nvSpPr>
            <p:spPr>
              <a:xfrm>
                <a:off x="3285521" y="5032179"/>
                <a:ext cx="648000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ja-JP" altLang="en-US" sz="800" dirty="0"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出産予定月</a:t>
                </a:r>
                <a:endParaRPr lang="en-US" altLang="ja-JP" sz="800" baseline="30000" dirty="0"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  <p:sp>
            <p:nvSpPr>
              <p:cNvPr id="84" name="正方形/長方形 83">
                <a:extLst>
                  <a:ext uri="{FF2B5EF4-FFF2-40B4-BE49-F238E27FC236}">
                    <a16:creationId xmlns:a16="http://schemas.microsoft.com/office/drawing/2014/main" id="{2D4C8501-7F46-7145-BDD8-17410C3388D2}"/>
                  </a:ext>
                </a:extLst>
              </p:cNvPr>
              <p:cNvSpPr/>
              <p:nvPr/>
            </p:nvSpPr>
            <p:spPr>
              <a:xfrm>
                <a:off x="1334742" y="4993852"/>
                <a:ext cx="3887202" cy="198000"/>
              </a:xfrm>
              <a:prstGeom prst="rect">
                <a:avLst/>
              </a:prstGeom>
              <a:noFill/>
              <a:ln w="22225">
                <a:solidFill>
                  <a:srgbClr val="E25C6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3EACDDA5-5795-104C-845A-7F720541F50F}"/>
              </a:ext>
            </a:extLst>
          </p:cNvPr>
          <p:cNvSpPr txBox="1"/>
          <p:nvPr/>
        </p:nvSpPr>
        <p:spPr>
          <a:xfrm>
            <a:off x="395363" y="7611697"/>
            <a:ext cx="6048672" cy="299052"/>
          </a:xfrm>
          <a:prstGeom prst="rect">
            <a:avLst/>
          </a:prstGeom>
          <a:solidFill>
            <a:srgbClr val="F0838F"/>
          </a:solidFill>
        </p:spPr>
        <p:txBody>
          <a:bodyPr wrap="square" lIns="108000" tIns="46800" rIns="0" bIns="36000" rtlCol="0" anchor="ctr" anchorCtr="0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届出に必要な書類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0270526-9A9A-3CFA-4D5E-0576F70A91FB}"/>
              </a:ext>
            </a:extLst>
          </p:cNvPr>
          <p:cNvSpPr txBox="1"/>
          <p:nvPr/>
        </p:nvSpPr>
        <p:spPr>
          <a:xfrm>
            <a:off x="501318" y="4976844"/>
            <a:ext cx="6048673" cy="5439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sz="100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00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産前産後期間相当分の</a:t>
            </a:r>
            <a:r>
              <a:rPr lang="ja-JP" altLang="en-US" sz="1000" spc="-50">
                <a:latin typeface="游ゴシック" panose="020B0400000000000000" pitchFamily="50" charset="-128"/>
                <a:ea typeface="游ゴシック" panose="020B0400000000000000" pitchFamily="50" charset="-128"/>
              </a:rPr>
              <a:t>所得割保険税と均等割保険税が</a:t>
            </a:r>
            <a:r>
              <a:rPr lang="ja-JP" altLang="en-US" sz="100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年額から減額されます。産前産後期間の保険税が０に</a:t>
            </a:r>
            <a:endParaRPr lang="en-US" altLang="ja-JP" sz="1000" spc="-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0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なるとは限りません。</a:t>
            </a:r>
            <a:endParaRPr lang="en-US" altLang="ja-JP" sz="1000" spc="-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100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00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多胎妊娠の場合は出産予定月（又は出産月）の３か月前から６か月相当分が減額されます。</a:t>
            </a:r>
            <a:endParaRPr lang="en-US" altLang="ja-JP" sz="1000" spc="-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780017C-E9B2-0488-7F2E-3053DAF7A58F}"/>
              </a:ext>
            </a:extLst>
          </p:cNvPr>
          <p:cNvSpPr txBox="1"/>
          <p:nvPr/>
        </p:nvSpPr>
        <p:spPr>
          <a:xfrm>
            <a:off x="445447" y="5718246"/>
            <a:ext cx="6048672" cy="4310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令和５年度においては、</a:t>
            </a:r>
            <a:r>
              <a:rPr lang="ja-JP" altLang="en-US" sz="1200" b="1" dirty="0">
                <a:solidFill>
                  <a:srgbClr val="E74356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産前産後期間のうち令和６年１月以降の期間の分だけ、保険税が減額されます。</a:t>
            </a:r>
            <a:endParaRPr lang="en-US" altLang="ja-JP" sz="1600" dirty="0">
              <a:solidFill>
                <a:srgbClr val="E74356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EBC5636F-9EFD-8AE3-29B5-644FFA1D7843}"/>
              </a:ext>
            </a:extLst>
          </p:cNvPr>
          <p:cNvGrpSpPr/>
          <p:nvPr/>
        </p:nvGrpSpPr>
        <p:grpSpPr>
          <a:xfrm>
            <a:off x="1087214" y="6230526"/>
            <a:ext cx="4534404" cy="332985"/>
            <a:chOff x="1252014" y="4586905"/>
            <a:chExt cx="4534404" cy="332985"/>
          </a:xfrm>
        </p:grpSpPr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2E385CB2-240C-2457-4CF7-25ECA01596F1}"/>
                </a:ext>
              </a:extLst>
            </p:cNvPr>
            <p:cNvSpPr txBox="1"/>
            <p:nvPr/>
          </p:nvSpPr>
          <p:spPr>
            <a:xfrm>
              <a:off x="1252014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令和５年８月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D019B56C-9719-E4B4-26FF-5016B85A0B40}"/>
                </a:ext>
              </a:extLst>
            </p:cNvPr>
            <p:cNvSpPr txBox="1"/>
            <p:nvPr/>
          </p:nvSpPr>
          <p:spPr>
            <a:xfrm>
              <a:off x="1899748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９月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9CD91DDF-DF31-7BDF-452E-4169A99CB21C}"/>
                </a:ext>
              </a:extLst>
            </p:cNvPr>
            <p:cNvSpPr txBox="1"/>
            <p:nvPr/>
          </p:nvSpPr>
          <p:spPr>
            <a:xfrm>
              <a:off x="2547482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10</a:t>
              </a:r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月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8B447FD8-147A-AE25-3368-A1F0EF98F3D5}"/>
                </a:ext>
              </a:extLst>
            </p:cNvPr>
            <p:cNvSpPr txBox="1"/>
            <p:nvPr/>
          </p:nvSpPr>
          <p:spPr>
            <a:xfrm>
              <a:off x="3842950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12</a:t>
              </a:r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月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426710B1-E4D6-452C-E9E1-A4F325D04F8E}"/>
                </a:ext>
              </a:extLst>
            </p:cNvPr>
            <p:cNvSpPr txBox="1"/>
            <p:nvPr/>
          </p:nvSpPr>
          <p:spPr>
            <a:xfrm>
              <a:off x="4490684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令和６年１月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35029579-CC23-DE46-0B2C-DE9E2D0C03F6}"/>
                </a:ext>
              </a:extLst>
            </p:cNvPr>
            <p:cNvSpPr txBox="1"/>
            <p:nvPr/>
          </p:nvSpPr>
          <p:spPr>
            <a:xfrm>
              <a:off x="5138418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２月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4568FB27-4923-0C95-7061-57C0B48841F7}"/>
                </a:ext>
              </a:extLst>
            </p:cNvPr>
            <p:cNvGrpSpPr/>
            <p:nvPr/>
          </p:nvGrpSpPr>
          <p:grpSpPr>
            <a:xfrm>
              <a:off x="1252014" y="4719530"/>
              <a:ext cx="4519183" cy="200360"/>
              <a:chOff x="1334742" y="4719112"/>
              <a:chExt cx="4519183" cy="200360"/>
            </a:xfrm>
          </p:grpSpPr>
          <p:sp>
            <p:nvSpPr>
              <p:cNvPr id="65" name="正方形/長方形 64">
                <a:extLst>
                  <a:ext uri="{FF2B5EF4-FFF2-40B4-BE49-F238E27FC236}">
                    <a16:creationId xmlns:a16="http://schemas.microsoft.com/office/drawing/2014/main" id="{ADEBAEDB-AE5C-38E6-AEFA-79FB82744320}"/>
                  </a:ext>
                </a:extLst>
              </p:cNvPr>
              <p:cNvSpPr/>
              <p:nvPr/>
            </p:nvSpPr>
            <p:spPr>
              <a:xfrm>
                <a:off x="1334742" y="4721472"/>
                <a:ext cx="648000" cy="19800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" name="正方形/長方形 65">
                <a:extLst>
                  <a:ext uri="{FF2B5EF4-FFF2-40B4-BE49-F238E27FC236}">
                    <a16:creationId xmlns:a16="http://schemas.microsoft.com/office/drawing/2014/main" id="{D98A6506-449B-583C-0BB1-CD67E64ABDBD}"/>
                  </a:ext>
                </a:extLst>
              </p:cNvPr>
              <p:cNvSpPr/>
              <p:nvPr/>
            </p:nvSpPr>
            <p:spPr>
              <a:xfrm>
                <a:off x="5205925" y="4719112"/>
                <a:ext cx="648000" cy="19800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" name="正方形/長方形 66">
                <a:extLst>
                  <a:ext uri="{FF2B5EF4-FFF2-40B4-BE49-F238E27FC236}">
                    <a16:creationId xmlns:a16="http://schemas.microsoft.com/office/drawing/2014/main" id="{A930DDF0-4ABD-42EF-399E-E307EBE1DA31}"/>
                  </a:ext>
                </a:extLst>
              </p:cNvPr>
              <p:cNvSpPr/>
              <p:nvPr/>
            </p:nvSpPr>
            <p:spPr>
              <a:xfrm>
                <a:off x="2581518" y="4721461"/>
                <a:ext cx="692494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68" name="正方形/長方形 67">
                <a:extLst>
                  <a:ext uri="{FF2B5EF4-FFF2-40B4-BE49-F238E27FC236}">
                    <a16:creationId xmlns:a16="http://schemas.microsoft.com/office/drawing/2014/main" id="{62F515E3-BD14-C83F-0682-65DE837D2797}"/>
                  </a:ext>
                </a:extLst>
              </p:cNvPr>
              <p:cNvSpPr/>
              <p:nvPr/>
            </p:nvSpPr>
            <p:spPr>
              <a:xfrm>
                <a:off x="3273619" y="4721461"/>
                <a:ext cx="648000" cy="198000"/>
              </a:xfrm>
              <a:prstGeom prst="rect">
                <a:avLst/>
              </a:prstGeom>
              <a:solidFill>
                <a:srgbClr val="FDF707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7" name="正方形/長方形 76">
                <a:extLst>
                  <a:ext uri="{FF2B5EF4-FFF2-40B4-BE49-F238E27FC236}">
                    <a16:creationId xmlns:a16="http://schemas.microsoft.com/office/drawing/2014/main" id="{FC405CCF-CC52-BA64-6A9B-9DE22F09EE6E}"/>
                  </a:ext>
                </a:extLst>
              </p:cNvPr>
              <p:cNvSpPr/>
              <p:nvPr/>
            </p:nvSpPr>
            <p:spPr>
              <a:xfrm>
                <a:off x="4567298" y="4721097"/>
                <a:ext cx="648000" cy="188829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8" name="正方形/長方形 77">
                <a:extLst>
                  <a:ext uri="{FF2B5EF4-FFF2-40B4-BE49-F238E27FC236}">
                    <a16:creationId xmlns:a16="http://schemas.microsoft.com/office/drawing/2014/main" id="{8CEDBE76-EF0D-7E68-EC0D-32161C68A360}"/>
                  </a:ext>
                </a:extLst>
              </p:cNvPr>
              <p:cNvSpPr/>
              <p:nvPr/>
            </p:nvSpPr>
            <p:spPr>
              <a:xfrm>
                <a:off x="3919691" y="4720735"/>
                <a:ext cx="653987" cy="196377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9" name="正方形/長方形 78">
                <a:extLst>
                  <a:ext uri="{FF2B5EF4-FFF2-40B4-BE49-F238E27FC236}">
                    <a16:creationId xmlns:a16="http://schemas.microsoft.com/office/drawing/2014/main" id="{5F5BFFE2-1FDC-541E-EEBE-8D4B7BE51AD5}"/>
                  </a:ext>
                </a:extLst>
              </p:cNvPr>
              <p:cNvSpPr/>
              <p:nvPr/>
            </p:nvSpPr>
            <p:spPr>
              <a:xfrm>
                <a:off x="1984531" y="4721461"/>
                <a:ext cx="592928" cy="19800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8992997E-F393-4E2E-05FC-888BE3D87DE6}"/>
                  </a:ext>
                </a:extLst>
              </p:cNvPr>
              <p:cNvSpPr txBox="1"/>
              <p:nvPr/>
            </p:nvSpPr>
            <p:spPr>
              <a:xfrm>
                <a:off x="3272984" y="4779015"/>
                <a:ext cx="648000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ja-JP" altLang="en-US" sz="800" dirty="0"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出産予定月</a:t>
                </a:r>
                <a:endParaRPr lang="en-US" altLang="ja-JP" sz="800" baseline="30000" dirty="0"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  <p:sp>
            <p:nvSpPr>
              <p:cNvPr id="82" name="正方形/長方形 81">
                <a:extLst>
                  <a:ext uri="{FF2B5EF4-FFF2-40B4-BE49-F238E27FC236}">
                    <a16:creationId xmlns:a16="http://schemas.microsoft.com/office/drawing/2014/main" id="{8C1CC398-5D64-22C9-8106-90CD9D77828B}"/>
                  </a:ext>
                </a:extLst>
              </p:cNvPr>
              <p:cNvSpPr/>
              <p:nvPr/>
            </p:nvSpPr>
            <p:spPr>
              <a:xfrm>
                <a:off x="4573678" y="4730207"/>
                <a:ext cx="648266" cy="186905"/>
              </a:xfrm>
              <a:prstGeom prst="rect">
                <a:avLst/>
              </a:prstGeom>
              <a:noFill/>
              <a:ln w="22225">
                <a:solidFill>
                  <a:srgbClr val="E25C6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</p:grp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844BF14A-25E3-B02C-5286-51BBC515E088}"/>
              </a:ext>
            </a:extLst>
          </p:cNvPr>
          <p:cNvSpPr txBox="1"/>
          <p:nvPr/>
        </p:nvSpPr>
        <p:spPr>
          <a:xfrm>
            <a:off x="3010854" y="6202973"/>
            <a:ext cx="6480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11</a:t>
            </a:r>
            <a:r>
              <a:rPr lang="ja-JP" altLang="en-US" sz="8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月</a:t>
            </a:r>
            <a:endParaRPr lang="en-US" altLang="ja-JP" sz="8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7A1AE0C7-684B-3896-75D6-26A160229E9E}"/>
              </a:ext>
            </a:extLst>
          </p:cNvPr>
          <p:cNvSpPr txBox="1"/>
          <p:nvPr/>
        </p:nvSpPr>
        <p:spPr>
          <a:xfrm>
            <a:off x="583158" y="6581240"/>
            <a:ext cx="6048673" cy="3413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sz="95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95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</a:t>
            </a:r>
            <a:r>
              <a:rPr lang="en-US" altLang="ja-JP" sz="95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11</a:t>
            </a:r>
            <a:r>
              <a:rPr lang="ja-JP" altLang="en-US" sz="95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月に出産した場合、令和６年１月相当分の保険税が減額されます。令和６年１月より前の期間につい</a:t>
            </a:r>
            <a:endParaRPr lang="en-US" altLang="ja-JP" sz="950" spc="-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95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ては減額の対象とはなりません。</a:t>
            </a:r>
            <a:endParaRPr lang="en-US" altLang="ja-JP" sz="950" spc="-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5254E2CE-6CD8-8C56-06ED-7C2A2236EB88}"/>
              </a:ext>
            </a:extLst>
          </p:cNvPr>
          <p:cNvSpPr/>
          <p:nvPr/>
        </p:nvSpPr>
        <p:spPr>
          <a:xfrm>
            <a:off x="5037701" y="6910158"/>
            <a:ext cx="646933" cy="165214"/>
          </a:xfrm>
          <a:prstGeom prst="rect">
            <a:avLst/>
          </a:prstGeom>
          <a:noFill/>
          <a:ln w="22225">
            <a:solidFill>
              <a:srgbClr val="E25C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2" name="四角形: 角を丸くする 91">
            <a:extLst>
              <a:ext uri="{FF2B5EF4-FFF2-40B4-BE49-F238E27FC236}">
                <a16:creationId xmlns:a16="http://schemas.microsoft.com/office/drawing/2014/main" id="{1B4584B8-877F-B845-4F2C-5FC439B38748}"/>
              </a:ext>
            </a:extLst>
          </p:cNvPr>
          <p:cNvSpPr/>
          <p:nvPr/>
        </p:nvSpPr>
        <p:spPr>
          <a:xfrm>
            <a:off x="255938" y="390902"/>
            <a:ext cx="6361778" cy="123416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2800" b="1" dirty="0">
                <a:solidFill>
                  <a:srgbClr val="E74356"/>
                </a:solidFill>
                <a:latin typeface="+mn-ea"/>
              </a:rPr>
              <a:t>産前産後期間相当分（４か月分）の</a:t>
            </a:r>
            <a:endParaRPr kumimoji="1" lang="en-US" altLang="ja-JP" sz="2800" b="1" dirty="0">
              <a:solidFill>
                <a:srgbClr val="E74356"/>
              </a:solidFill>
              <a:latin typeface="+mn-ea"/>
            </a:endParaRPr>
          </a:p>
          <a:p>
            <a:pPr algn="dist"/>
            <a:r>
              <a:rPr kumimoji="1" lang="ja-JP" altLang="en-US" sz="2800" b="1" dirty="0">
                <a:solidFill>
                  <a:srgbClr val="E74356"/>
                </a:solidFill>
                <a:latin typeface="+mn-ea"/>
              </a:rPr>
              <a:t>国民健康保険税が</a:t>
            </a:r>
            <a:r>
              <a:rPr lang="ja-JP" altLang="en-US" sz="2800" b="1" dirty="0">
                <a:solidFill>
                  <a:srgbClr val="E74356"/>
                </a:solidFill>
                <a:latin typeface="+mn-ea"/>
              </a:rPr>
              <a:t>減額</a:t>
            </a:r>
            <a:r>
              <a:rPr kumimoji="1" lang="ja-JP" altLang="en-US" sz="2800" b="1" dirty="0">
                <a:solidFill>
                  <a:srgbClr val="E74356"/>
                </a:solidFill>
                <a:latin typeface="+mn-ea"/>
              </a:rPr>
              <a:t>されます！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C164F69-6666-1943-3B5F-598A24842CFD}"/>
              </a:ext>
            </a:extLst>
          </p:cNvPr>
          <p:cNvSpPr txBox="1"/>
          <p:nvPr/>
        </p:nvSpPr>
        <p:spPr>
          <a:xfrm>
            <a:off x="390866" y="9076738"/>
            <a:ext cx="5940658" cy="1821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517"/>
              </a:lnSpc>
            </a:pPr>
            <a:r>
              <a:rPr lang="ja-JP" altLang="en-US" sz="1050" b="1" dirty="0">
                <a:solidFill>
                  <a:srgbClr val="00B05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Wingdings" panose="05000000000000000000" pitchFamily="2" charset="2"/>
              </a:rPr>
              <a:t>  </a:t>
            </a: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  <a:sym typeface="Wingdings" panose="05000000000000000000" pitchFamily="2" charset="2"/>
              </a:rPr>
              <a:t>伊東</a:t>
            </a: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市　市民部　保険年金課　国民健康保険係　　</a:t>
            </a:r>
            <a:r>
              <a:rPr lang="en-US" altLang="ja-JP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TEL0557</a:t>
            </a: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－</a:t>
            </a:r>
            <a:r>
              <a:rPr lang="en-US" altLang="ja-JP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32</a:t>
            </a: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－</a:t>
            </a:r>
            <a:r>
              <a:rPr lang="en-US" altLang="ja-JP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1621</a:t>
            </a: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lang="en-US" altLang="ja-JP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1622</a:t>
            </a: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</a:t>
            </a:r>
            <a:endParaRPr lang="en-US" altLang="ja-JP" sz="10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8962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27892</TotalTime>
  <Words>382</Words>
  <Application>Microsoft Office PowerPoint</Application>
  <PresentationFormat>A4 210 x 297 mm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游ゴシック</vt:lpstr>
      <vt:lpstr>游ゴシック</vt:lpstr>
      <vt:lpstr>Yu Gothic Medium</vt:lpstr>
      <vt:lpstr>Arial</vt:lpstr>
      <vt:lpstr>Calibri</vt:lpstr>
      <vt:lpstr>Wingdings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松尾　隼汰</dc:creator>
  <cp:lastModifiedBy>DAS14009</cp:lastModifiedBy>
  <cp:revision>2131</cp:revision>
  <cp:lastPrinted>2023-11-06T06:02:42Z</cp:lastPrinted>
  <dcterms:created xsi:type="dcterms:W3CDTF">2017-05-26T05:29:29Z</dcterms:created>
  <dcterms:modified xsi:type="dcterms:W3CDTF">2023-12-27T23:58:48Z</dcterms:modified>
</cp:coreProperties>
</file>